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58" r:id="rId5"/>
    <p:sldId id="262" r:id="rId6"/>
    <p:sldId id="259" r:id="rId7"/>
    <p:sldId id="261" r:id="rId8"/>
    <p:sldId id="260" r:id="rId9"/>
    <p:sldId id="263" r:id="rId10"/>
    <p:sldId id="266" r:id="rId11"/>
    <p:sldId id="276" r:id="rId12"/>
    <p:sldId id="264" r:id="rId13"/>
    <p:sldId id="267" r:id="rId14"/>
    <p:sldId id="268" r:id="rId15"/>
    <p:sldId id="275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08EA1-90C0-4720-AA8F-3D054B1FFF0E}" v="490" dt="2023-08-19T07:28:05.158"/>
    <p1510:client id="{47F22873-7450-49C8-B364-A846FFEA75DE}" v="789" dt="2023-08-19T04:56:09.281"/>
    <p1510:client id="{7F5F0F25-A418-4A10-83D5-80DE1FE5A0DF}" v="68" dt="2023-08-08T23:15:56.511"/>
    <p1510:client id="{9D2DEAD7-BAC9-47BB-92FB-695D580ACF25}" v="452" dt="2023-08-08T10:06:07.492"/>
    <p1510:client id="{F072F2D8-1C0F-4B54-81C2-B0BAC2B69B2B}" v="722" dt="2023-08-08T11:12:34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18268D-9160-48D4-BBAF-A04311D6A6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18E8E5-2AE2-43AB-9E0C-F85D7A53D92D}">
      <dgm:prSet/>
      <dgm:spPr/>
      <dgm:t>
        <a:bodyPr/>
        <a:lstStyle/>
        <a:p>
          <a:r>
            <a:rPr lang="en-US"/>
            <a:t>Lasso, </a:t>
          </a:r>
        </a:p>
      </dgm:t>
    </dgm:pt>
    <dgm:pt modelId="{0331FD7A-6D25-4D41-86F9-42AE7443F473}" type="parTrans" cxnId="{161A1DA3-49B9-475C-8C34-4B67BE63944C}">
      <dgm:prSet/>
      <dgm:spPr/>
      <dgm:t>
        <a:bodyPr/>
        <a:lstStyle/>
        <a:p>
          <a:endParaRPr lang="en-US"/>
        </a:p>
      </dgm:t>
    </dgm:pt>
    <dgm:pt modelId="{3CE63FE6-0FFF-4D62-9941-EC16F068D344}" type="sibTrans" cxnId="{161A1DA3-49B9-475C-8C34-4B67BE63944C}">
      <dgm:prSet/>
      <dgm:spPr/>
      <dgm:t>
        <a:bodyPr/>
        <a:lstStyle/>
        <a:p>
          <a:endParaRPr lang="en-US"/>
        </a:p>
      </dgm:t>
    </dgm:pt>
    <dgm:pt modelId="{3F60E4E9-4094-4991-9A6E-9AC323F3A1E0}">
      <dgm:prSet/>
      <dgm:spPr/>
      <dgm:t>
        <a:bodyPr/>
        <a:lstStyle/>
        <a:p>
          <a:r>
            <a:rPr lang="en-US"/>
            <a:t>SGDRegressor ,</a:t>
          </a:r>
        </a:p>
      </dgm:t>
    </dgm:pt>
    <dgm:pt modelId="{8F5D3757-40E9-4976-8A72-9BF454009A79}" type="parTrans" cxnId="{C140BA0C-2C62-45F6-AB80-B87095552FE9}">
      <dgm:prSet/>
      <dgm:spPr/>
      <dgm:t>
        <a:bodyPr/>
        <a:lstStyle/>
        <a:p>
          <a:endParaRPr lang="en-US"/>
        </a:p>
      </dgm:t>
    </dgm:pt>
    <dgm:pt modelId="{59BB2C33-3BB8-4DE1-9754-28DC94C824D2}" type="sibTrans" cxnId="{C140BA0C-2C62-45F6-AB80-B87095552FE9}">
      <dgm:prSet/>
      <dgm:spPr/>
      <dgm:t>
        <a:bodyPr/>
        <a:lstStyle/>
        <a:p>
          <a:endParaRPr lang="en-US"/>
        </a:p>
      </dgm:t>
    </dgm:pt>
    <dgm:pt modelId="{619BD48F-3675-43B6-A69F-4DDEB8A5FC12}">
      <dgm:prSet/>
      <dgm:spPr/>
      <dgm:t>
        <a:bodyPr/>
        <a:lstStyle/>
        <a:p>
          <a:r>
            <a:rPr lang="en-US"/>
            <a:t>LinearRegression, </a:t>
          </a:r>
        </a:p>
      </dgm:t>
    </dgm:pt>
    <dgm:pt modelId="{35F26B62-7702-4170-820B-2EABAAA19E29}" type="parTrans" cxnId="{ED9F4412-D3E4-427C-97D9-0DEFF12E3A33}">
      <dgm:prSet/>
      <dgm:spPr/>
      <dgm:t>
        <a:bodyPr/>
        <a:lstStyle/>
        <a:p>
          <a:endParaRPr lang="en-US"/>
        </a:p>
      </dgm:t>
    </dgm:pt>
    <dgm:pt modelId="{D35821B0-F176-479E-AA6E-C74705C39850}" type="sibTrans" cxnId="{ED9F4412-D3E4-427C-97D9-0DEFF12E3A33}">
      <dgm:prSet/>
      <dgm:spPr/>
      <dgm:t>
        <a:bodyPr/>
        <a:lstStyle/>
        <a:p>
          <a:endParaRPr lang="en-US"/>
        </a:p>
      </dgm:t>
    </dgm:pt>
    <dgm:pt modelId="{D0B4C735-155D-400F-87BE-FE93C80D10F4}">
      <dgm:prSet/>
      <dgm:spPr/>
      <dgm:t>
        <a:bodyPr/>
        <a:lstStyle/>
        <a:p>
          <a:r>
            <a:rPr lang="en-US"/>
            <a:t>Ridge,</a:t>
          </a:r>
        </a:p>
      </dgm:t>
    </dgm:pt>
    <dgm:pt modelId="{E75E0202-13DB-4763-995B-B6C8377B6691}" type="parTrans" cxnId="{2436CA03-1068-4FF0-9970-17A237D6053C}">
      <dgm:prSet/>
      <dgm:spPr/>
      <dgm:t>
        <a:bodyPr/>
        <a:lstStyle/>
        <a:p>
          <a:endParaRPr lang="en-US"/>
        </a:p>
      </dgm:t>
    </dgm:pt>
    <dgm:pt modelId="{25B18F69-3560-48E9-8E40-FDFDF8D34C9E}" type="sibTrans" cxnId="{2436CA03-1068-4FF0-9970-17A237D6053C}">
      <dgm:prSet/>
      <dgm:spPr/>
      <dgm:t>
        <a:bodyPr/>
        <a:lstStyle/>
        <a:p>
          <a:endParaRPr lang="en-US"/>
        </a:p>
      </dgm:t>
    </dgm:pt>
    <dgm:pt modelId="{0AD6CB4C-062D-4245-9315-047B1F4934A4}">
      <dgm:prSet/>
      <dgm:spPr/>
      <dgm:t>
        <a:bodyPr/>
        <a:lstStyle/>
        <a:p>
          <a:r>
            <a:rPr lang="en-US"/>
            <a:t>BayesianRidge</a:t>
          </a:r>
        </a:p>
      </dgm:t>
    </dgm:pt>
    <dgm:pt modelId="{12E3017A-459F-4BF4-96D9-B68356F3C1AE}" type="parTrans" cxnId="{2CB46999-3C96-4F0D-BF69-0B50CF3E35A1}">
      <dgm:prSet/>
      <dgm:spPr/>
      <dgm:t>
        <a:bodyPr/>
        <a:lstStyle/>
        <a:p>
          <a:endParaRPr lang="en-US"/>
        </a:p>
      </dgm:t>
    </dgm:pt>
    <dgm:pt modelId="{A9514B4E-7B10-4267-BADB-59ED0421E37B}" type="sibTrans" cxnId="{2CB46999-3C96-4F0D-BF69-0B50CF3E35A1}">
      <dgm:prSet/>
      <dgm:spPr/>
      <dgm:t>
        <a:bodyPr/>
        <a:lstStyle/>
        <a:p>
          <a:endParaRPr lang="en-US"/>
        </a:p>
      </dgm:t>
    </dgm:pt>
    <dgm:pt modelId="{3D218801-5301-40CC-9893-DAA5E3C77CBD}">
      <dgm:prSet/>
      <dgm:spPr/>
      <dgm:t>
        <a:bodyPr/>
        <a:lstStyle/>
        <a:p>
          <a:r>
            <a:rPr lang="en-US"/>
            <a:t>XGBRegressor</a:t>
          </a:r>
        </a:p>
      </dgm:t>
    </dgm:pt>
    <dgm:pt modelId="{6459AFC6-C44E-48FB-93D8-72FE88A59E83}" type="parTrans" cxnId="{31C7B501-11B8-47A2-B942-DCE71B5158E9}">
      <dgm:prSet/>
      <dgm:spPr/>
      <dgm:t>
        <a:bodyPr/>
        <a:lstStyle/>
        <a:p>
          <a:endParaRPr lang="en-US"/>
        </a:p>
      </dgm:t>
    </dgm:pt>
    <dgm:pt modelId="{9DE75CAB-5353-449F-BABA-FA6F7E80D08A}" type="sibTrans" cxnId="{31C7B501-11B8-47A2-B942-DCE71B5158E9}">
      <dgm:prSet/>
      <dgm:spPr/>
      <dgm:t>
        <a:bodyPr/>
        <a:lstStyle/>
        <a:p>
          <a:endParaRPr lang="en-US"/>
        </a:p>
      </dgm:t>
    </dgm:pt>
    <dgm:pt modelId="{214A33B5-A957-44A0-8923-00F0A9335085}">
      <dgm:prSet/>
      <dgm:spPr/>
      <dgm:t>
        <a:bodyPr/>
        <a:lstStyle/>
        <a:p>
          <a:r>
            <a:rPr lang="en-US"/>
            <a:t>DecisionTreeRegressor</a:t>
          </a:r>
        </a:p>
      </dgm:t>
    </dgm:pt>
    <dgm:pt modelId="{28609099-BDA7-4B4B-B685-47DA3CA378E0}" type="parTrans" cxnId="{3F4FE8E0-9639-467E-8D65-4E115C8B929E}">
      <dgm:prSet/>
      <dgm:spPr/>
      <dgm:t>
        <a:bodyPr/>
        <a:lstStyle/>
        <a:p>
          <a:endParaRPr lang="en-US"/>
        </a:p>
      </dgm:t>
    </dgm:pt>
    <dgm:pt modelId="{53F05EF0-618D-4499-8616-BF0DC11D77BA}" type="sibTrans" cxnId="{3F4FE8E0-9639-467E-8D65-4E115C8B929E}">
      <dgm:prSet/>
      <dgm:spPr/>
      <dgm:t>
        <a:bodyPr/>
        <a:lstStyle/>
        <a:p>
          <a:endParaRPr lang="en-US"/>
        </a:p>
      </dgm:t>
    </dgm:pt>
    <dgm:pt modelId="{FE47FF25-8154-4270-A6A0-22910598FC04}">
      <dgm:prSet/>
      <dgm:spPr/>
      <dgm:t>
        <a:bodyPr/>
        <a:lstStyle/>
        <a:p>
          <a:r>
            <a:rPr lang="en-US"/>
            <a:t>RandomForestRegressor</a:t>
          </a:r>
        </a:p>
      </dgm:t>
    </dgm:pt>
    <dgm:pt modelId="{8F84CD50-9832-4512-A8FC-C9F131B9BAAE}" type="parTrans" cxnId="{D84F2DA9-F2D5-489E-8F1B-EC42EE349FB5}">
      <dgm:prSet/>
      <dgm:spPr/>
      <dgm:t>
        <a:bodyPr/>
        <a:lstStyle/>
        <a:p>
          <a:endParaRPr lang="en-US"/>
        </a:p>
      </dgm:t>
    </dgm:pt>
    <dgm:pt modelId="{4C126AB1-ED2F-46E0-B2A5-5F6AC2D77486}" type="sibTrans" cxnId="{D84F2DA9-F2D5-489E-8F1B-EC42EE349FB5}">
      <dgm:prSet/>
      <dgm:spPr/>
      <dgm:t>
        <a:bodyPr/>
        <a:lstStyle/>
        <a:p>
          <a:endParaRPr lang="en-US"/>
        </a:p>
      </dgm:t>
    </dgm:pt>
    <dgm:pt modelId="{B3C68237-8AD2-4B88-A6D8-C6FC67BAF3D2}" type="pres">
      <dgm:prSet presAssocID="{6218268D-9160-48D4-BBAF-A04311D6A6E8}" presName="linear" presStyleCnt="0">
        <dgm:presLayoutVars>
          <dgm:animLvl val="lvl"/>
          <dgm:resizeHandles val="exact"/>
        </dgm:presLayoutVars>
      </dgm:prSet>
      <dgm:spPr/>
    </dgm:pt>
    <dgm:pt modelId="{A4FE37A7-84CE-49F7-9D07-82DE3BF96810}" type="pres">
      <dgm:prSet presAssocID="{1318E8E5-2AE2-43AB-9E0C-F85D7A53D92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A6C43F8-0699-4466-B0C1-74A87046EB1E}" type="pres">
      <dgm:prSet presAssocID="{3CE63FE6-0FFF-4D62-9941-EC16F068D344}" presName="spacer" presStyleCnt="0"/>
      <dgm:spPr/>
    </dgm:pt>
    <dgm:pt modelId="{9497D81D-D44B-4D82-80D6-AA00F0366CD3}" type="pres">
      <dgm:prSet presAssocID="{3F60E4E9-4094-4991-9A6E-9AC323F3A1E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9FF5BF0-5C79-4CC4-885B-0F659528D456}" type="pres">
      <dgm:prSet presAssocID="{59BB2C33-3BB8-4DE1-9754-28DC94C824D2}" presName="spacer" presStyleCnt="0"/>
      <dgm:spPr/>
    </dgm:pt>
    <dgm:pt modelId="{1EE588B0-E1FD-4660-978D-AE95E40B3F90}" type="pres">
      <dgm:prSet presAssocID="{619BD48F-3675-43B6-A69F-4DDEB8A5FC1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9AC4747-92A0-4E7B-AD91-641FD80D1ED1}" type="pres">
      <dgm:prSet presAssocID="{D35821B0-F176-479E-AA6E-C74705C39850}" presName="spacer" presStyleCnt="0"/>
      <dgm:spPr/>
    </dgm:pt>
    <dgm:pt modelId="{18E16971-C202-4FB4-B9BC-1FBC8155F8FF}" type="pres">
      <dgm:prSet presAssocID="{D0B4C735-155D-400F-87BE-FE93C80D10F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0C724C0-D98B-4A50-B8C0-94C1C7F3BF10}" type="pres">
      <dgm:prSet presAssocID="{25B18F69-3560-48E9-8E40-FDFDF8D34C9E}" presName="spacer" presStyleCnt="0"/>
      <dgm:spPr/>
    </dgm:pt>
    <dgm:pt modelId="{FFD297B7-C40F-4E43-903B-A902E4242E5D}" type="pres">
      <dgm:prSet presAssocID="{0AD6CB4C-062D-4245-9315-047B1F4934A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4BA35B7-C43E-4898-9AA5-5DBE08A24BD6}" type="pres">
      <dgm:prSet presAssocID="{A9514B4E-7B10-4267-BADB-59ED0421E37B}" presName="spacer" presStyleCnt="0"/>
      <dgm:spPr/>
    </dgm:pt>
    <dgm:pt modelId="{6CA0706C-CBE9-425C-AC45-81F3DC1F56E7}" type="pres">
      <dgm:prSet presAssocID="{3D218801-5301-40CC-9893-DAA5E3C77CB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B32C8-B8C5-4FB5-B987-014E2C217D1F}" type="pres">
      <dgm:prSet presAssocID="{9DE75CAB-5353-449F-BABA-FA6F7E80D08A}" presName="spacer" presStyleCnt="0"/>
      <dgm:spPr/>
    </dgm:pt>
    <dgm:pt modelId="{8123112C-CB1F-42F5-8091-C9D58B25652A}" type="pres">
      <dgm:prSet presAssocID="{214A33B5-A957-44A0-8923-00F0A933508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65EE494-8A5A-468C-8E13-D3D8F5D0F0D7}" type="pres">
      <dgm:prSet presAssocID="{53F05EF0-618D-4499-8616-BF0DC11D77BA}" presName="spacer" presStyleCnt="0"/>
      <dgm:spPr/>
    </dgm:pt>
    <dgm:pt modelId="{05DFFC51-682E-4955-9DED-D8AC86E77BA3}" type="pres">
      <dgm:prSet presAssocID="{FE47FF25-8154-4270-A6A0-22910598FC0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1C7B501-11B8-47A2-B942-DCE71B5158E9}" srcId="{6218268D-9160-48D4-BBAF-A04311D6A6E8}" destId="{3D218801-5301-40CC-9893-DAA5E3C77CBD}" srcOrd="5" destOrd="0" parTransId="{6459AFC6-C44E-48FB-93D8-72FE88A59E83}" sibTransId="{9DE75CAB-5353-449F-BABA-FA6F7E80D08A}"/>
    <dgm:cxn modelId="{2436CA03-1068-4FF0-9970-17A237D6053C}" srcId="{6218268D-9160-48D4-BBAF-A04311D6A6E8}" destId="{D0B4C735-155D-400F-87BE-FE93C80D10F4}" srcOrd="3" destOrd="0" parTransId="{E75E0202-13DB-4763-995B-B6C8377B6691}" sibTransId="{25B18F69-3560-48E9-8E40-FDFDF8D34C9E}"/>
    <dgm:cxn modelId="{C140BA0C-2C62-45F6-AB80-B87095552FE9}" srcId="{6218268D-9160-48D4-BBAF-A04311D6A6E8}" destId="{3F60E4E9-4094-4991-9A6E-9AC323F3A1E0}" srcOrd="1" destOrd="0" parTransId="{8F5D3757-40E9-4976-8A72-9BF454009A79}" sibTransId="{59BB2C33-3BB8-4DE1-9754-28DC94C824D2}"/>
    <dgm:cxn modelId="{ED9F4412-D3E4-427C-97D9-0DEFF12E3A33}" srcId="{6218268D-9160-48D4-BBAF-A04311D6A6E8}" destId="{619BD48F-3675-43B6-A69F-4DDEB8A5FC12}" srcOrd="2" destOrd="0" parTransId="{35F26B62-7702-4170-820B-2EABAAA19E29}" sibTransId="{D35821B0-F176-479E-AA6E-C74705C39850}"/>
    <dgm:cxn modelId="{6EF89D19-EB22-4A0C-935C-02F5DE1C695B}" type="presOf" srcId="{0AD6CB4C-062D-4245-9315-047B1F4934A4}" destId="{FFD297B7-C40F-4E43-903B-A902E4242E5D}" srcOrd="0" destOrd="0" presId="urn:microsoft.com/office/officeart/2005/8/layout/vList2"/>
    <dgm:cxn modelId="{EED04863-68AB-4CDA-8105-6EE5B9E8865B}" type="presOf" srcId="{619BD48F-3675-43B6-A69F-4DDEB8A5FC12}" destId="{1EE588B0-E1FD-4660-978D-AE95E40B3F90}" srcOrd="0" destOrd="0" presId="urn:microsoft.com/office/officeart/2005/8/layout/vList2"/>
    <dgm:cxn modelId="{C7A68743-1EC8-4EC7-9249-D5BA8AED221B}" type="presOf" srcId="{1318E8E5-2AE2-43AB-9E0C-F85D7A53D92D}" destId="{A4FE37A7-84CE-49F7-9D07-82DE3BF96810}" srcOrd="0" destOrd="0" presId="urn:microsoft.com/office/officeart/2005/8/layout/vList2"/>
    <dgm:cxn modelId="{CE789074-1AF6-43D1-AFDB-619AF81DB56C}" type="presOf" srcId="{3D218801-5301-40CC-9893-DAA5E3C77CBD}" destId="{6CA0706C-CBE9-425C-AC45-81F3DC1F56E7}" srcOrd="0" destOrd="0" presId="urn:microsoft.com/office/officeart/2005/8/layout/vList2"/>
    <dgm:cxn modelId="{5CAB0878-37EF-4557-8FB4-88FF3FC51E2E}" type="presOf" srcId="{6218268D-9160-48D4-BBAF-A04311D6A6E8}" destId="{B3C68237-8AD2-4B88-A6D8-C6FC67BAF3D2}" srcOrd="0" destOrd="0" presId="urn:microsoft.com/office/officeart/2005/8/layout/vList2"/>
    <dgm:cxn modelId="{0A8BF77B-333E-4949-BF99-0B9207B399C3}" type="presOf" srcId="{214A33B5-A957-44A0-8923-00F0A9335085}" destId="{8123112C-CB1F-42F5-8091-C9D58B25652A}" srcOrd="0" destOrd="0" presId="urn:microsoft.com/office/officeart/2005/8/layout/vList2"/>
    <dgm:cxn modelId="{678DDE81-0205-439B-99CC-1A56E3372E0F}" type="presOf" srcId="{3F60E4E9-4094-4991-9A6E-9AC323F3A1E0}" destId="{9497D81D-D44B-4D82-80D6-AA00F0366CD3}" srcOrd="0" destOrd="0" presId="urn:microsoft.com/office/officeart/2005/8/layout/vList2"/>
    <dgm:cxn modelId="{2CB46999-3C96-4F0D-BF69-0B50CF3E35A1}" srcId="{6218268D-9160-48D4-BBAF-A04311D6A6E8}" destId="{0AD6CB4C-062D-4245-9315-047B1F4934A4}" srcOrd="4" destOrd="0" parTransId="{12E3017A-459F-4BF4-96D9-B68356F3C1AE}" sibTransId="{A9514B4E-7B10-4267-BADB-59ED0421E37B}"/>
    <dgm:cxn modelId="{161A1DA3-49B9-475C-8C34-4B67BE63944C}" srcId="{6218268D-9160-48D4-BBAF-A04311D6A6E8}" destId="{1318E8E5-2AE2-43AB-9E0C-F85D7A53D92D}" srcOrd="0" destOrd="0" parTransId="{0331FD7A-6D25-4D41-86F9-42AE7443F473}" sibTransId="{3CE63FE6-0FFF-4D62-9941-EC16F068D344}"/>
    <dgm:cxn modelId="{D84F2DA9-F2D5-489E-8F1B-EC42EE349FB5}" srcId="{6218268D-9160-48D4-BBAF-A04311D6A6E8}" destId="{FE47FF25-8154-4270-A6A0-22910598FC04}" srcOrd="7" destOrd="0" parTransId="{8F84CD50-9832-4512-A8FC-C9F131B9BAAE}" sibTransId="{4C126AB1-ED2F-46E0-B2A5-5F6AC2D77486}"/>
    <dgm:cxn modelId="{0810ADC5-81BF-48A4-91D5-5470A8B26C86}" type="presOf" srcId="{D0B4C735-155D-400F-87BE-FE93C80D10F4}" destId="{18E16971-C202-4FB4-B9BC-1FBC8155F8FF}" srcOrd="0" destOrd="0" presId="urn:microsoft.com/office/officeart/2005/8/layout/vList2"/>
    <dgm:cxn modelId="{49F81EDF-10BC-4A11-965A-070C24978976}" type="presOf" srcId="{FE47FF25-8154-4270-A6A0-22910598FC04}" destId="{05DFFC51-682E-4955-9DED-D8AC86E77BA3}" srcOrd="0" destOrd="0" presId="urn:microsoft.com/office/officeart/2005/8/layout/vList2"/>
    <dgm:cxn modelId="{3F4FE8E0-9639-467E-8D65-4E115C8B929E}" srcId="{6218268D-9160-48D4-BBAF-A04311D6A6E8}" destId="{214A33B5-A957-44A0-8923-00F0A9335085}" srcOrd="6" destOrd="0" parTransId="{28609099-BDA7-4B4B-B685-47DA3CA378E0}" sibTransId="{53F05EF0-618D-4499-8616-BF0DC11D77BA}"/>
    <dgm:cxn modelId="{B7C5DDB0-73D0-4DFC-A9AA-05BC568DD766}" type="presParOf" srcId="{B3C68237-8AD2-4B88-A6D8-C6FC67BAF3D2}" destId="{A4FE37A7-84CE-49F7-9D07-82DE3BF96810}" srcOrd="0" destOrd="0" presId="urn:microsoft.com/office/officeart/2005/8/layout/vList2"/>
    <dgm:cxn modelId="{24E39CCB-BD42-433E-9FFB-AE2DD74526DE}" type="presParOf" srcId="{B3C68237-8AD2-4B88-A6D8-C6FC67BAF3D2}" destId="{BA6C43F8-0699-4466-B0C1-74A87046EB1E}" srcOrd="1" destOrd="0" presId="urn:microsoft.com/office/officeart/2005/8/layout/vList2"/>
    <dgm:cxn modelId="{292A1D2E-1941-452C-82B3-8A1D1E9BB939}" type="presParOf" srcId="{B3C68237-8AD2-4B88-A6D8-C6FC67BAF3D2}" destId="{9497D81D-D44B-4D82-80D6-AA00F0366CD3}" srcOrd="2" destOrd="0" presId="urn:microsoft.com/office/officeart/2005/8/layout/vList2"/>
    <dgm:cxn modelId="{A856AA92-6BE3-441C-87E3-520C6526DF4E}" type="presParOf" srcId="{B3C68237-8AD2-4B88-A6D8-C6FC67BAF3D2}" destId="{49FF5BF0-5C79-4CC4-885B-0F659528D456}" srcOrd="3" destOrd="0" presId="urn:microsoft.com/office/officeart/2005/8/layout/vList2"/>
    <dgm:cxn modelId="{AA72C90C-016B-4428-8F5A-EBDEA42F7F81}" type="presParOf" srcId="{B3C68237-8AD2-4B88-A6D8-C6FC67BAF3D2}" destId="{1EE588B0-E1FD-4660-978D-AE95E40B3F90}" srcOrd="4" destOrd="0" presId="urn:microsoft.com/office/officeart/2005/8/layout/vList2"/>
    <dgm:cxn modelId="{C0A3ED4C-96F2-46FC-A265-B826C4E95FE5}" type="presParOf" srcId="{B3C68237-8AD2-4B88-A6D8-C6FC67BAF3D2}" destId="{19AC4747-92A0-4E7B-AD91-641FD80D1ED1}" srcOrd="5" destOrd="0" presId="urn:microsoft.com/office/officeart/2005/8/layout/vList2"/>
    <dgm:cxn modelId="{84EBE911-DF6F-4D40-A6E8-C9A3F9D7EB6B}" type="presParOf" srcId="{B3C68237-8AD2-4B88-A6D8-C6FC67BAF3D2}" destId="{18E16971-C202-4FB4-B9BC-1FBC8155F8FF}" srcOrd="6" destOrd="0" presId="urn:microsoft.com/office/officeart/2005/8/layout/vList2"/>
    <dgm:cxn modelId="{0710A32C-5A98-4C83-8080-AF8D3C6588C5}" type="presParOf" srcId="{B3C68237-8AD2-4B88-A6D8-C6FC67BAF3D2}" destId="{00C724C0-D98B-4A50-B8C0-94C1C7F3BF10}" srcOrd="7" destOrd="0" presId="urn:microsoft.com/office/officeart/2005/8/layout/vList2"/>
    <dgm:cxn modelId="{86E1130A-C569-4D22-95C0-70ECCDD178E7}" type="presParOf" srcId="{B3C68237-8AD2-4B88-A6D8-C6FC67BAF3D2}" destId="{FFD297B7-C40F-4E43-903B-A902E4242E5D}" srcOrd="8" destOrd="0" presId="urn:microsoft.com/office/officeart/2005/8/layout/vList2"/>
    <dgm:cxn modelId="{91972AE9-8E5D-480C-B027-CB89B4E331E1}" type="presParOf" srcId="{B3C68237-8AD2-4B88-A6D8-C6FC67BAF3D2}" destId="{A4BA35B7-C43E-4898-9AA5-5DBE08A24BD6}" srcOrd="9" destOrd="0" presId="urn:microsoft.com/office/officeart/2005/8/layout/vList2"/>
    <dgm:cxn modelId="{D0057778-7917-4FEB-AABF-F17AC9054563}" type="presParOf" srcId="{B3C68237-8AD2-4B88-A6D8-C6FC67BAF3D2}" destId="{6CA0706C-CBE9-425C-AC45-81F3DC1F56E7}" srcOrd="10" destOrd="0" presId="urn:microsoft.com/office/officeart/2005/8/layout/vList2"/>
    <dgm:cxn modelId="{4F74A8EC-2D24-40C7-9446-B205760553E1}" type="presParOf" srcId="{B3C68237-8AD2-4B88-A6D8-C6FC67BAF3D2}" destId="{DD9B32C8-B8C5-4FB5-B987-014E2C217D1F}" srcOrd="11" destOrd="0" presId="urn:microsoft.com/office/officeart/2005/8/layout/vList2"/>
    <dgm:cxn modelId="{BE05C587-D706-4D5E-9D74-8517A07211D9}" type="presParOf" srcId="{B3C68237-8AD2-4B88-A6D8-C6FC67BAF3D2}" destId="{8123112C-CB1F-42F5-8091-C9D58B25652A}" srcOrd="12" destOrd="0" presId="urn:microsoft.com/office/officeart/2005/8/layout/vList2"/>
    <dgm:cxn modelId="{B3BFDE1F-B8FB-42E8-AEBB-B891CDCB7B4E}" type="presParOf" srcId="{B3C68237-8AD2-4B88-A6D8-C6FC67BAF3D2}" destId="{065EE494-8A5A-468C-8E13-D3D8F5D0F0D7}" srcOrd="13" destOrd="0" presId="urn:microsoft.com/office/officeart/2005/8/layout/vList2"/>
    <dgm:cxn modelId="{14925447-7F75-4600-9213-962158611B32}" type="presParOf" srcId="{B3C68237-8AD2-4B88-A6D8-C6FC67BAF3D2}" destId="{05DFFC51-682E-4955-9DED-D8AC86E77BA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37A7-84CE-49F7-9D07-82DE3BF96810}">
      <dsp:nvSpPr>
        <dsp:cNvPr id="0" name=""/>
        <dsp:cNvSpPr/>
      </dsp:nvSpPr>
      <dsp:spPr>
        <a:xfrm>
          <a:off x="0" y="45611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Lasso, </a:t>
          </a:r>
        </a:p>
      </dsp:txBody>
      <dsp:txXfrm>
        <a:off x="18734" y="64345"/>
        <a:ext cx="6857108" cy="346292"/>
      </dsp:txXfrm>
    </dsp:sp>
    <dsp:sp modelId="{9497D81D-D44B-4D82-80D6-AA00F0366CD3}">
      <dsp:nvSpPr>
        <dsp:cNvPr id="0" name=""/>
        <dsp:cNvSpPr/>
      </dsp:nvSpPr>
      <dsp:spPr>
        <a:xfrm>
          <a:off x="0" y="475451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SGDRegressor ,</a:t>
          </a:r>
        </a:p>
      </dsp:txBody>
      <dsp:txXfrm>
        <a:off x="18734" y="494185"/>
        <a:ext cx="6857108" cy="346292"/>
      </dsp:txXfrm>
    </dsp:sp>
    <dsp:sp modelId="{1EE588B0-E1FD-4660-978D-AE95E40B3F90}">
      <dsp:nvSpPr>
        <dsp:cNvPr id="0" name=""/>
        <dsp:cNvSpPr/>
      </dsp:nvSpPr>
      <dsp:spPr>
        <a:xfrm>
          <a:off x="0" y="90529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LinearRegression, </a:t>
          </a:r>
        </a:p>
      </dsp:txBody>
      <dsp:txXfrm>
        <a:off x="18734" y="924026"/>
        <a:ext cx="6857108" cy="346292"/>
      </dsp:txXfrm>
    </dsp:sp>
    <dsp:sp modelId="{18E16971-C202-4FB4-B9BC-1FBC8155F8FF}">
      <dsp:nvSpPr>
        <dsp:cNvPr id="0" name=""/>
        <dsp:cNvSpPr/>
      </dsp:nvSpPr>
      <dsp:spPr>
        <a:xfrm>
          <a:off x="0" y="133513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Ridge,</a:t>
          </a:r>
        </a:p>
      </dsp:txBody>
      <dsp:txXfrm>
        <a:off x="18734" y="1353866"/>
        <a:ext cx="6857108" cy="346292"/>
      </dsp:txXfrm>
    </dsp:sp>
    <dsp:sp modelId="{FFD297B7-C40F-4E43-903B-A902E4242E5D}">
      <dsp:nvSpPr>
        <dsp:cNvPr id="0" name=""/>
        <dsp:cNvSpPr/>
      </dsp:nvSpPr>
      <dsp:spPr>
        <a:xfrm>
          <a:off x="0" y="176497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BayesianRidge</a:t>
          </a:r>
        </a:p>
      </dsp:txBody>
      <dsp:txXfrm>
        <a:off x="18734" y="1783706"/>
        <a:ext cx="6857108" cy="346292"/>
      </dsp:txXfrm>
    </dsp:sp>
    <dsp:sp modelId="{6CA0706C-CBE9-425C-AC45-81F3DC1F56E7}">
      <dsp:nvSpPr>
        <dsp:cNvPr id="0" name=""/>
        <dsp:cNvSpPr/>
      </dsp:nvSpPr>
      <dsp:spPr>
        <a:xfrm>
          <a:off x="0" y="219481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XGBRegressor</a:t>
          </a:r>
        </a:p>
      </dsp:txBody>
      <dsp:txXfrm>
        <a:off x="18734" y="2213546"/>
        <a:ext cx="6857108" cy="346292"/>
      </dsp:txXfrm>
    </dsp:sp>
    <dsp:sp modelId="{8123112C-CB1F-42F5-8091-C9D58B25652A}">
      <dsp:nvSpPr>
        <dsp:cNvPr id="0" name=""/>
        <dsp:cNvSpPr/>
      </dsp:nvSpPr>
      <dsp:spPr>
        <a:xfrm>
          <a:off x="0" y="262465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DecisionTreeRegressor</a:t>
          </a:r>
        </a:p>
      </dsp:txBody>
      <dsp:txXfrm>
        <a:off x="18734" y="2643386"/>
        <a:ext cx="6857108" cy="346292"/>
      </dsp:txXfrm>
    </dsp:sp>
    <dsp:sp modelId="{05DFFC51-682E-4955-9DED-D8AC86E77BA3}">
      <dsp:nvSpPr>
        <dsp:cNvPr id="0" name=""/>
        <dsp:cNvSpPr/>
      </dsp:nvSpPr>
      <dsp:spPr>
        <a:xfrm>
          <a:off x="0" y="3054492"/>
          <a:ext cx="689457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RandomForestRegressor</a:t>
          </a:r>
        </a:p>
      </dsp:txBody>
      <dsp:txXfrm>
        <a:off x="18734" y="3073226"/>
        <a:ext cx="6857108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5:12:31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18805 11642 0 0 0,'-4'0'0'0'0,"-7"0"0"0"0,-5 0 0 0 0,-4 0 0 0 0,-4 0 0 0 0,-2 0 0 0 0,-1 0 0 0 0,-1 0 0 0 0,1 0 0 0 0,0 0 0 0 0,0 0 0 0 0,0 0 0 0 0,0 0 0 0 0,1 0 0 0 0,0 0 0 0 0,-1 0 0 0 0,1 0 0 0 0,0 0 0 0 0,0 0 0 0 0,-1 0 0 0 0,1 0 0 0 0,0 0 0 0 0,0 0 0 0 0,-1 0 0 0 0,5 4 0 0 0,2 2 0 0 0,0 0 0 0 0,-2-2 0 0 0,-1 0 0 0 0,-2-2 0 0 0,0-1 0 0 0,-1-1 0 0 0,0 0 0 0 0,0 0 0 0 0,4 4 0 0 0,1 2 0 0 0,0-1 0 0 0,-1 0 0 0 0,-1-2 0 0 0,-1-1 0 0 0,-1-1 0 0 0,-1-1 0 0 0,-1 0 0 0 0,5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8334 12832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6324 17198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6324 17198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6218 16960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6218 16960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6218 16960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6218 16960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5:12:31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19546 11430 0 0 0,'-5'0'0'0'0,"-5"0"0"0"0,-6 0 0 0 0,-5 0 0 0 0,-3 0 0 0 0,-2 0 0 0 0,-1 0 0 0 0,0 0 0 0 0,-1 0 0 0 0,1 0 0 0 0,0 0 0 0 0,0 0 0 0 0,1 0 0 0 0,-1 0 0 0 0,1 0 0 0 0,0 0 0 0 0,0 0 0 0 0,-1 0 0 0 0,1 0 0 0 0,0 0 0 0 0,0 0 0 0 0,-1 0 0 0 0,1 0 0 0 0,0 0 0 0 0,-1 0 0 0 0,1 0 0 0 0,0 0 0 0 0,-1 0 0 0 0,1 0 0 0 0,0 0 0 0 0,0 0 0 0 0,-1 0 0 0 0,1 0 0 0 0,0 0 0 0 0,4 4 0 0 0,2 2 0 0 0,-1 0 0 0 0,-1-1 0 0 0,-1-2 0 0 0,-1-1 0 0 0,-1-1 0 0 0,-1-1 0 0 0,0 0 0 0 0,-1 0 0 0 0,0 0 0 0 0,5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5:12:31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20020 9604 0 0 0,'-4'0'0'0'0,"-7"0"0"0"0,-5 0 0 0 0,-4 0 0 0 0,-4 0 0 0 0,-2 0 0 0 0,-1 0 0 0 0,-1 0 0 0 0,1 0 0 0 0,0 0 0 0 0,0 0 0 0 0,0 0 0 0 0,0 0 0 0 0,1 0 0 0 0,0 0 0 0 0,-1 0 0 0 0,1 0 0 0 0,-5 0 0 0 0,-1 0 0 0 0,0 0 0 0 0,1 0 0 0 0,2 0 0 0 0,1 0 0 0 0,0 0 0 0 0,2 0 0 0 0,-1 0 0 0 0,1 0 0 0 0,0 0 0 0 0,0 0 0 0 0,0 5 0 0 0,0 1 0 0 0,0-1 0 0 0,-1 0 0 0 0,1-2 0 0 0,0-1 0 0 0,-1-1 0 0 0,1 0 0 0 0,0-1 0 0 0,0 0 0 0 0,-1-1 0 0 0,1 6 0 0 0,0 0 0 0 0,-1 1 0 0 0,1-2 0 0 0,0 0 0 0 0,-1-2 0 0 0,1-1 0 0 0,0-1 0 0 0,0 0 0 0 0,-1 0 0 0 0,1 0 0 0 0,0-1 0 0 0,-1 1 0 0 0,6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3.1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15839 9684 0 0 0,'-5'0'0'0'0,"-7"0"0"0"0,-17 0 0 0 0,-8 0 0 0 0,-4 0 0 0 0,0 0 0 0 0,2 0 0 0 0,3 0 0 0 0,2 0 0 0 0,1 0 0 0 0,2 0 0 0 0,0 0 0 0 0,-4 0 0 0 0,-2 0 0 0 0,0 0 0 0 0,2 0 0 0 0,1 0 0 0 0,1 0 0 0 0,2 0 0 0 0,0 0 0 0 0,0 0 0 0 0,1 0 0 0 0,0 0 0 0 0,0 0 0 0 0,0 0 0 0 0,-1 0 0 0 0,1 0 0 0 0,-1 0 0 0 0,1 0 0 0 0,0 0 0 0 0,-1 0 0 0 0,1 0 0 0 0,-1 0 0 0 0,1 0 0 0 0,-1 0 0 0 0,1 0 0 0 0,-1 0 0 0 0,1 0 0 0 0,-1 0 0 0 0,1 0 0 0 0,0 0 0 0 0,-1 0 0 0 0,1 0 0 0 0,-1 0 0 0 0,1 0 0 0 0,-1 0 0 0 0,1 0 0 0 0,-1 0 0 0 0,-4 0 0 0 0,-8 0 0 0 0,-1 0 0 0 0,2 0 0 0 0,2 0 0 0 0,4 0 0 0 0,2 5 0 0 0,2 2 0 0 0,1-1 0 0 0,0 0 0 0 0,1-3 0 0 0,1 0 0 0 0,4-2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3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16573 9749 0 0 0,'-5'0'0'0'0,"-7"0"0"0"0,-7 0 0 0 0,-5 0 0 0 0,-14 0 0 0 0,-11 0 0 0 0,-13 0 0 0 0,-6 0 0 0 0,-1 0 0 0 0,-1 0 0 0 0,8 0 0 0 0,3 0 0 0 0,2 0 0 0 0,0 0 0 0 0,-6 0 0 0 0,-2 0 0 0 0,4 0 0 0 0,2 0 0 0 0,2 0 0 0 0,-1 0 0 0 0,4 0 0 0 0,2 0 0 0 0,4 0 0 0 0,5 0 0 0 0,5 0 0 0 0,3 0 0 0 0,3 0 0 0 0,1 0 0 0 0,2 0 0 0 0,-1 0 0 0 0,1 0 0 0 0,-1 0 0 0 0,0 0 0 0 0,0 0 0 0 0,0 0 0 0 0,-6 0 0 0 0,-6 0 0 0 0,-7 0 0 0 0,-1 0 0 0 0,4 0 0 0 0,4 0 0 0 0,5 0 0 0 0,2 0 0 0 0,-2 0 0 0 0,-1 0 0 0 0,1 0 0 0 0,3 0 0 0 0,-5 0 0 0 0,0 0 0 0 0,1 0 0 0 0,2 0 0 0 0,2 0 0 0 0,-3 0 0 0 0,-2 0 0 0 0,-3 0 0 0 0,-6 0 0 0 0,1 0 0 0 0,3 0 0 0 0,3 0 0 0 0,-1 0 0 0 0,1 0 0 0 0,3 0 0 0 0,2 0 0 0 0,2 0 0 0 0,2 0 0 0 0,1 0 0 0 0,-4 0 0 0 0,-2 0 0 0 0,0 0 0 0 0,2 0 0 0 0,-4 0 0 0 0,-6 0 0 0 0,-5 0 0 0 0,1 0 0 0 0,2 0 0 0 0,6 0 0 0 0,3 0 0 0 0,4 0 0 0 0,2 0 0 0 0,1 0 0 0 0,2 0 0 0 0,-1 0 0 0 0,0 0 0 0 0,1 0 0 0 0,-1 0 0 0 0,-1 0 0 0 0,1 0 0 0 0,0 0 0 0 0,-1 0 0 0 0,1 0 0 0 0,-1 0 0 0 0,1 0 0 0 0,-1 0 0 0 0,1 0 0 0 0,-1 0 0 0 0,1 0 0 0 0,0 0 0 0 0,-1 0 0 0 0,1 0 0 0 0,-1 0 0 0 0,1 0 0 0 0,-1 0 0 0 0,1 0 0 0 0,-1 0 0 0 0,1 0 0 0 0,-1 0 0 0 0,1 0 0 0 0,0 0 0 0 0,-1 0 0 0 0,-5 0 0 0 0,-1 0 0 0 0,0 0 0 0 0,1 0 0 0 0,2 0 0 0 0,1 0 0 0 0,2 0 0 0 0,0 0 0 0 0,5-5 0 0 0,3-2 0 0 0,-1 0 0 0 0,0 2 0 0 0,-3 1 0 0 0,-1 2 0 0 0,-1 1 0 0 0,-1 0 0 0 0,0 1 0 0 0,-1 0 0 0 0,0 1 0 0 0,1-1 0 0 0,-1 0 0 0 0,0 0 0 0 0,1 0 0 0 0,-1 0 0 0 0,1 0 0 0 0,-1 0 0 0 0,1 0 0 0 0,-1 0 0 0 0,1 0 0 0 0,-1 0 0 0 0,1 0 0 0 0,0 0 0 0 0,-1 0 0 0 0,1 0 0 0 0,-1 0 0 0 0,1 0 0 0 0,-1 0 0 0 0,1 0 0 0 0,-1 0 0 0 0,1 0 0 0 0,-1 0 0 0 0,1 0 0 0 0,-1 0 0 0 0,1 0 0 0 0,0 0 0 0 0,-1 0 0 0 0,1 0 0 0 0,-1 0 0 0 0,1 0 0 0 0,-1 0 0 0 0,1 0 0 0 0,-1 0 0 0 0,1 0 0 0 0,-1 0 0 0 0,1 0 0 0 0,0 0 0 0 0,-1 0 0 0 0,1 0 0 0 0,-1 0 0 0 0,1 0 0 0 0,-1 0 0 0 0,1 0 0 0 0,-1 0 0 0 0,1 0 0 0 0,5-5 0 0 0,1-2 0 0 0,0 1 0 0 0,-1 0 0 0 0,-2 3 0 0 0,-1 0 0 0 0,4-3 0 0 0,1-1 0 0 0,-1 0 0 0 0,-1 2 0 0 0,-2 1 0 0 0,-2 2 0 0 0,0 1 0 0 0,-1 1 0 0 0,-1 0 0 0 0,1 0 0 0 0,-1 6 0 0 0,0 1 0 0 0,0 0 0 0 0,1-2 0 0 0,4-1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3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15982 11223 0 0 0,'-5'0'0'0'0,"-12"0"0"0"0,-9 0 0 0 0,-4 0 0 0 0,-8 0 0 0 0,-8 0 0 0 0,-7 0 0 0 0,-9 0 0 0 0,-5 0 0 0 0,-6 0 0 0 0,-1 0 0 0 0,-4 0 0 0 0,1 0 0 0 0,-2 0 0 0 0,-3 0 0 0 0,-8 0 0 0 0,1 0 0 0 0,-6 0 0 0 0,-1 0 0 0 0,4 0 0 0 0,9 0 0 0 0,12 0 0 0 0,13 0 0 0 0,7 0 0 0 0,1 0 0 0 0,-1 0 0 0 0,3 0 0 0 0,4 0 0 0 0,5 0 0 0 0,3 0 0 0 0,3 0 0 0 0,2 0 0 0 0,1 0 0 0 0,1 0 0 0 0,-1 0 0 0 0,1 5 0 0 0,-1 2 0 0 0,0-1 0 0 0,-1-1 0 0 0,1-1 0 0 0,0-1 0 0 0,-1-2 0 0 0,1-1 0 0 0,-1 0 0 0 0,1 0 0 0 0,-1 0 0 0 0,1 0 0 0 0,-1-1 0 0 0,1 1 0 0 0,-1 0 0 0 0,1 0 0 0 0,-1 0 0 0 0,1 0 0 0 0,-1 0 0 0 0,1 0 0 0 0,0 0 0 0 0,-1 0 0 0 0,1 0 0 0 0,-1 0 0 0 0,-4 0 0 0 0,-3 0 0 0 0,1 0 0 0 0,1 0 0 0 0,2 0 0 0 0,-4 0 0 0 0,-5 0 0 0 0,-2 0 0 0 0,3 0 0 0 0,2 0 0 0 0,4 0 0 0 0,2 0 0 0 0,2 0 0 0 0,-3 0 0 0 0,-3 5 0 0 0,2 2 0 0 0,1 0 0 0 0,1-2 0 0 0,-3 4 0 0 0,-7 0 0 0 0,0-1 0 0 0,-9-2 0 0 0,0-3 0 0 0,4 5 0 0 0,-1 0 0 0 0,4-2 0 0 0,4-1 0 0 0,4-1 0 0 0,3-2 0 0 0,3-1 0 0 0,1-1 0 0 0,1 0 0 0 0,1-1 0 0 0,-1 1 0 0 0,0 0 0 0 0,0 0 0 0 0,0-1 0 0 0,0 1 0 0 0,-1 0 0 0 0,1 0 0 0 0,0 0 0 0 0,-1 0 0 0 0,1 0 0 0 0,-1 0 0 0 0,1 0 0 0 0,-1 0 0 0 0,1 0 0 0 0,-1-5 0 0 0,1-2 0 0 0,-1 1 0 0 0,1-5 0 0 0,-1 1 0 0 0,1 1 0 0 0,0-3 0 0 0,-1 1 0 0 0,1-3 0 0 0,-1 1 0 0 0,1 2 0 0 0,-1 4 0 0 0,1 2 0 0 0,-1-2 0 0 0,1-1 0 0 0,-1 1 0 0 0,1 2 0 0 0,-1 2 0 0 0,1 1 0 0 0,0 2 0 0 0,-1 0 0 0 0,1 0 0 0 0,-1 0 0 0 0,1 0 0 0 0,-1 1 0 0 0,1-1 0 0 0,-1 0 0 0 0,1 0 0 0 0,-1 0 0 0 0,1 0 0 0 0,0 0 0 0 0,-1 0 0 0 0,1 0 0 0 0,-1 0 0 0 0,1 0 0 0 0,-1 0 0 0 0,1 0 0 0 0,-1 0 0 0 0,1 0 0 0 0,-1 0 0 0 0,1 0 0 0 0,0 0 0 0 0,-1 0 0 0 0,1 0 0 0 0,-1 0 0 0 0,1 0 0 0 0,-1 0 0 0 0,1 0 0 0 0,-1 0 0 0 0,1 0 0 0 0,-1 0 0 0 0,1 0 0 0 0,0 0 0 0 0,-1 0 0 0 0,6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3.1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15415 11680 0 0 0,'-5'0'0'0'0,"-7"0"0"0"0,-7 0 0 0 0,-5 0 0 0 0,-3 0 0 0 0,-3 0 0 0 0,-2 0 0 0 0,1 0 0 0 0,-1 0 0 0 0,0 0 0 0 0,1 0 0 0 0,0 0 0 0 0,-10 0 0 0 0,-9 0 0 0 0,-5 0 0 0 0,0 0 0 0 0,5 0 0 0 0,1 0 0 0 0,3 0 0 0 0,0 0 0 0 0,1 0 0 0 0,4 0 0 0 0,-1 0 0 0 0,1 0 0 0 0,-3 0 0 0 0,-5 0 0 0 0,2 0 0 0 0,-7 0 0 0 0,0 0 0 0 0,-6 0 0 0 0,-8 0 0 0 0,-4 0 0 0 0,7 0 0 0 0,2 0 0 0 0,8 0 0 0 0,8 0 0 0 0,6 0 0 0 0,6 0 0 0 0,-2 0 0 0 0,0 0 0 0 0,1 0 0 0 0,2 0 0 0 0,1 0 0 0 0,1 0 0 0 0,1 0 0 0 0,1 0 0 0 0,0 0 0 0 0,-6 0 0 0 0,-1 0 0 0 0,0 0 0 0 0,2 0 0 0 0,1 0 0 0 0,1 0 0 0 0,1 0 0 0 0,1 0 0 0 0,1 0 0 0 0,0 0 0 0 0,-1 0 0 0 0,1 0 0 0 0,-5 0 0 0 0,-2 0 0 0 0,0 0 0 0 0,-4 0 0 0 0,0 0 0 0 0,1 0 0 0 0,3 0 0 0 0,3 0 0 0 0,1 0 0 0 0,1 0 0 0 0,2 0 0 0 0,0 0 0 0 0,0 0 0 0 0,0 0 0 0 0,-1 0 0 0 0,1 0 0 0 0,0 0 0 0 0,0 0 0 0 0,-1 0 0 0 0,1 0 0 0 0,-1 0 0 0 0,1 0 0 0 0,-1 0 0 0 0,1 0 0 0 0,0 0 0 0 0,-1 0 0 0 0,1 0 0 0 0,-1 0 0 0 0,1 0 0 0 0,-1 0 0 0 0,1 0 0 0 0,-1 0 0 0 0,1 0 0 0 0,-1 0 0 0 0,1 0 0 0 0,-1 0 0 0 0,1 0 0 0 0,0 0 0 0 0,-1 0 0 0 0,1 0 0 0 0,-1 0 0 0 0,1 0 0 0 0,-1 0 0 0 0,1 0 0 0 0,-1 0 0 0 0,1 0 0 0 0,-1 0 0 0 0,1-5 0 0 0,0-2 0 0 0,-1 1 0 0 0,1 0 0 0 0,-1 3 0 0 0,6-5 0 0 0,1 0 0 0 0,0 1 0 0 0,-1 2 0 0 0,-1-4 0 0 0,-3 0 0 0 0,0 1 0 0 0,-1 3 0 0 0,0 1 0 0 0,-1 2 0 0 0,0 1 0 0 0,1-4 0 0 0,-1-2 0 0 0,0 1 0 0 0,1 1 0 0 0,-1 2 0 0 0,1 1 0 0 0,5-5 0 0 0,1 0 0 0 0,0 1 0 0 0,-1 1 0 0 0,-2 1 0 0 0,4-3 0 0 0,1-1 0 0 0,-1 1 0 0 0,-2 2 0 0 0,3-4 0 0 0,0 0 0 0 0,-1 2 0 0 0,-2 1 0 0 0,-1 2 0 0 0,-3-3 0 0 0,0-1 0 0 0,-2 2 0 0 0,1 1 0 0 0,4-4 0 0 0,2 0 0 0 0,0 2 0 0 0,-2 1 0 0 0,5-3 0 0 0,-1 1 0 0 0,0 0 0 0 0,2 8 0 0 0,0 3 0 0 0,4 7 0 0 0,-1 1 0 0 0,-3-1 0 0 0,2 3 0 0 0,-1 0 0 0 0,-3 2 0 0 0,-2-2 0 0 0,-3-2 0 0 0,4 2 0 0 0,0-2 0 0 0,-1-2 0 0 0,-1-3 0 0 0,3 3 0 0 0,0 0 0 0 0,-1-2 0 0 0,-2-2 0 0 0,-2-1 0 0 0,-1-3 0 0 0,-2 0 0 0 0,5-1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10186 11192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9T08:57:45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8334 12832 0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12" Type="http://schemas.openxmlformats.org/officeDocument/2006/relationships/customXml" Target="../ink/ink16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5.xml"/><Relationship Id="rId5" Type="http://schemas.openxmlformats.org/officeDocument/2006/relationships/customXml" Target="../ink/ink9.xml"/><Relationship Id="rId10" Type="http://schemas.openxmlformats.org/officeDocument/2006/relationships/customXml" Target="../ink/ink14.xml"/><Relationship Id="rId4" Type="http://schemas.openxmlformats.org/officeDocument/2006/relationships/image" Target="../media/image39.png"/><Relationship Id="rId9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844373-2C10-4009-B7EA-3CF513401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4513" y="841375"/>
            <a:ext cx="3505200" cy="3114698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  <a:cs typeface="Calibri Light"/>
              </a:rPr>
              <a:t> Homeless Population in 2016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4513" y="4337072"/>
            <a:ext cx="3506264" cy="1671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Edwin Brown UMBC Data 690  Science Capstone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HUD, FRED, and Kaggle Data Set 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1086F5-290F-43BC-8A5F-AA48DA80D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FE62CD-B7BF-4E72-B3A4-EF70C3DAF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58BB09-35C2-4EAD-A800-B39E4CA49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Child&amp;#39;s drawing of a child and a child&#10;&#10;Description automatically generated">
            <a:extLst>
              <a:ext uri="{FF2B5EF4-FFF2-40B4-BE49-F238E27FC236}">
                <a16:creationId xmlns:a16="http://schemas.microsoft.com/office/drawing/2014/main" id="{21A02715-5526-9FCC-9383-B981B594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2" r="29635" b="2"/>
          <a:stretch/>
        </p:blipFill>
        <p:spPr>
          <a:xfrm>
            <a:off x="20" y="10"/>
            <a:ext cx="3690882" cy="3333740"/>
          </a:xfrm>
          <a:custGeom>
            <a:avLst/>
            <a:gdLst/>
            <a:ahLst/>
            <a:cxnLst/>
            <a:rect l="l" t="t" r="r" b="b"/>
            <a:pathLst>
              <a:path w="3690902" h="333375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690902" y="3333750"/>
                </a:lnTo>
                <a:lnTo>
                  <a:pt x="0" y="3333750"/>
                </a:lnTo>
                <a:close/>
              </a:path>
            </a:pathLst>
          </a:custGeom>
        </p:spPr>
      </p:pic>
      <p:pic>
        <p:nvPicPr>
          <p:cNvPr id="4" name="Picture 4" descr="A person with two children sitting on the ground&#10;&#10;Description automatically generated">
            <a:extLst>
              <a:ext uri="{FF2B5EF4-FFF2-40B4-BE49-F238E27FC236}">
                <a16:creationId xmlns:a16="http://schemas.microsoft.com/office/drawing/2014/main" id="{39F7824D-F67C-2D99-F170-B1209EA3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2" r="103" b="-2"/>
          <a:stretch/>
        </p:blipFill>
        <p:spPr>
          <a:xfrm>
            <a:off x="8281916" y="1"/>
            <a:ext cx="3910084" cy="3333747"/>
          </a:xfrm>
          <a:custGeom>
            <a:avLst/>
            <a:gdLst/>
            <a:ahLst/>
            <a:cxnLst/>
            <a:rect l="l" t="t" r="r" b="b"/>
            <a:pathLst>
              <a:path w="3910084" h="3333747">
                <a:moveTo>
                  <a:pt x="118775" y="0"/>
                </a:moveTo>
                <a:lnTo>
                  <a:pt x="3910084" y="0"/>
                </a:lnTo>
                <a:lnTo>
                  <a:pt x="3910084" y="3333747"/>
                </a:lnTo>
                <a:lnTo>
                  <a:pt x="203835" y="3333747"/>
                </a:lnTo>
                <a:lnTo>
                  <a:pt x="0" y="803615"/>
                </a:lnTo>
                <a:close/>
              </a:path>
            </a:pathLst>
          </a:custGeom>
        </p:spPr>
      </p:pic>
      <p:pic>
        <p:nvPicPr>
          <p:cNvPr id="7" name="Picture 7" descr="A person and a child holding a teddy bear&#10;&#10;Description automatically generated">
            <a:extLst>
              <a:ext uri="{FF2B5EF4-FFF2-40B4-BE49-F238E27FC236}">
                <a16:creationId xmlns:a16="http://schemas.microsoft.com/office/drawing/2014/main" id="{45DECB8F-C297-2906-99B0-2DAB2BBE4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24" r="-2" b="36285"/>
          <a:stretch/>
        </p:blipFill>
        <p:spPr>
          <a:xfrm>
            <a:off x="20" y="3524255"/>
            <a:ext cx="3910064" cy="3333745"/>
          </a:xfrm>
          <a:custGeom>
            <a:avLst/>
            <a:gdLst/>
            <a:ahLst/>
            <a:cxnLst/>
            <a:rect l="l" t="t" r="r" b="b"/>
            <a:pathLst>
              <a:path w="3910084" h="3333745">
                <a:moveTo>
                  <a:pt x="0" y="0"/>
                </a:moveTo>
                <a:lnTo>
                  <a:pt x="3706250" y="0"/>
                </a:lnTo>
                <a:lnTo>
                  <a:pt x="3910084" y="2530130"/>
                </a:lnTo>
                <a:lnTo>
                  <a:pt x="3791309" y="3333745"/>
                </a:lnTo>
                <a:lnTo>
                  <a:pt x="0" y="3333745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20991A-5EB0-44E3-B615-BDCA59E6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FBE570C-9796-4356-8D50-B25FFB05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72FE4A-0FC7-4162-85F2-63D0FE67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A person and children at a table&#10;&#10;Description automatically generated">
            <a:extLst>
              <a:ext uri="{FF2B5EF4-FFF2-40B4-BE49-F238E27FC236}">
                <a16:creationId xmlns:a16="http://schemas.microsoft.com/office/drawing/2014/main" id="{42BAE979-DD93-68D0-9A28-447BC9961C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69" r="10967"/>
          <a:stretch/>
        </p:blipFill>
        <p:spPr>
          <a:xfrm>
            <a:off x="8504168" y="3562350"/>
            <a:ext cx="3687832" cy="3295650"/>
          </a:xfrm>
          <a:custGeom>
            <a:avLst/>
            <a:gdLst/>
            <a:ahLst/>
            <a:cxnLst/>
            <a:rect l="l" t="t" r="r" b="b"/>
            <a:pathLst>
              <a:path w="3687832" h="3295650">
                <a:moveTo>
                  <a:pt x="3687832" y="0"/>
                </a:moveTo>
                <a:lnTo>
                  <a:pt x="3687832" y="3295650"/>
                </a:lnTo>
                <a:lnTo>
                  <a:pt x="691450" y="3295650"/>
                </a:lnTo>
                <a:lnTo>
                  <a:pt x="124499" y="1545374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1D1A57D-77BC-4EEC-819E-6F5EEF34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13AB8E-CB2A-4854-8A54-923C07FC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F5CCDF-B355-4127-8062-39039B53D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>
            <a:extLst>
              <a:ext uri="{FF2B5EF4-FFF2-40B4-BE49-F238E27FC236}">
                <a16:creationId xmlns:a16="http://schemas.microsoft.com/office/drawing/2014/main" id="{1095953A-7DC0-3F46-6E96-31FBC9B1A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7A3D96-0FAB-1097-EDDA-3FEF83BF3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AB96BF-DFB3-4E65-F857-5FB098087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350EA2-C795-0DD6-A39B-C92018940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AC1597-691C-C2BF-535E-B9DBBAA76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5BFC54-56C3-A81C-8B74-111690C8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099" y="151751"/>
            <a:ext cx="3310215" cy="2614493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200" kern="1200" dirty="0"/>
            </a:br>
            <a:r>
              <a:rPr lang="en-US" sz="2200" dirty="0">
                <a:solidFill>
                  <a:srgbClr val="FFFFFF"/>
                </a:solidFill>
                <a:cs typeface="Calibri Light"/>
              </a:rPr>
              <a:t>Top States with Highest rate of homelessness</a:t>
            </a:r>
            <a:br>
              <a:rPr lang="en-US" sz="2200" kern="1200" dirty="0">
                <a:solidFill>
                  <a:srgbClr val="FFFFFF"/>
                </a:solidFill>
                <a:cs typeface="Calibri Light"/>
              </a:rPr>
            </a:br>
            <a:br>
              <a:rPr lang="en-US" sz="2200" dirty="0"/>
            </a:b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2200" kern="1200" dirty="0"/>
            </a:br>
            <a:endParaRPr lang="en-US" sz="2200" kern="1200" dirty="0">
              <a:solidFill>
                <a:srgbClr val="FFFFFF"/>
              </a:solidFill>
              <a:latin typeface="+mj-lt"/>
              <a:cs typeface="Calibri Light"/>
            </a:endParaRPr>
          </a:p>
          <a:p>
            <a:endParaRPr lang="en-US" sz="2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BF54D97-F77A-30EF-47C4-E8A4A483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95" y="1522560"/>
            <a:ext cx="7250777" cy="448500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9AE17F-E69F-EDC1-33E1-7BB980834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20863"/>
              </p:ext>
            </p:extLst>
          </p:nvPr>
        </p:nvGraphicFramePr>
        <p:xfrm>
          <a:off x="7872172" y="1523999"/>
          <a:ext cx="4144792" cy="4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396">
                  <a:extLst>
                    <a:ext uri="{9D8B030D-6E8A-4147-A177-3AD203B41FA5}">
                      <a16:colId xmlns:a16="http://schemas.microsoft.com/office/drawing/2014/main" val="1528065215"/>
                    </a:ext>
                  </a:extLst>
                </a:gridCol>
                <a:gridCol w="2072396">
                  <a:extLst>
                    <a:ext uri="{9D8B030D-6E8A-4147-A177-3AD203B41FA5}">
                      <a16:colId xmlns:a16="http://schemas.microsoft.com/office/drawing/2014/main" val="2759725335"/>
                    </a:ext>
                  </a:extLst>
                </a:gridCol>
              </a:tblGrid>
              <a:tr h="4419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For Hawaii there are 55.45 person homeless for a population of 10,000 people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273703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55.45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Hawaii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5948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43.73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92324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32.48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247632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32.34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Oregon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464279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30.10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California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919896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28.79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Massachusetts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35259"/>
                  </a:ext>
                </a:extLst>
              </a:tr>
              <a:tr h="441914">
                <a:tc>
                  <a:txBody>
                    <a:bodyPr/>
                    <a:lstStyle/>
                    <a:p>
                      <a:r>
                        <a:rPr lang="en-US" dirty="0"/>
                        <a:t>28.58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32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8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80491-B6F8-5059-5BE3-7F71EC42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1" y="4401359"/>
            <a:ext cx="4391024" cy="757067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1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States with </a:t>
            </a:r>
            <a:r>
              <a:rPr lang="en-US" sz="1900">
                <a:solidFill>
                  <a:schemeClr val="bg1"/>
                </a:solidFill>
              </a:rPr>
              <a:t>Lowest </a:t>
            </a:r>
            <a:r>
              <a:rPr lang="en-US" sz="1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 of homelessness</a:t>
            </a:r>
          </a:p>
        </p:txBody>
      </p:sp>
      <p:pic>
        <p:nvPicPr>
          <p:cNvPr id="4" name="Content Placeholder 3" descr="A map of the united states with numbers and a number of people&#10;&#10;Description automatically generated">
            <a:extLst>
              <a:ext uri="{FF2B5EF4-FFF2-40B4-BE49-F238E27FC236}">
                <a16:creationId xmlns:a16="http://schemas.microsoft.com/office/drawing/2014/main" id="{04C5592B-AAF4-6FED-FB34-F9A64076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4" b="620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B8A7560-D1F2-AD2E-B2E6-CD4037EC4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42241"/>
              </p:ext>
            </p:extLst>
          </p:nvPr>
        </p:nvGraphicFramePr>
        <p:xfrm>
          <a:off x="4138921" y="3661985"/>
          <a:ext cx="79499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4995">
                  <a:extLst>
                    <a:ext uri="{9D8B030D-6E8A-4147-A177-3AD203B41FA5}">
                      <a16:colId xmlns:a16="http://schemas.microsoft.com/office/drawing/2014/main" val="3964501479"/>
                    </a:ext>
                  </a:extLst>
                </a:gridCol>
                <a:gridCol w="3974995">
                  <a:extLst>
                    <a:ext uri="{9D8B030D-6E8A-4147-A177-3AD203B41FA5}">
                      <a16:colId xmlns:a16="http://schemas.microsoft.com/office/drawing/2014/main" val="3149758340"/>
                    </a:ext>
                  </a:extLst>
                </a:gridCol>
              </a:tblGrid>
              <a:tr h="665377">
                <a:tc>
                  <a:txBody>
                    <a:bodyPr/>
                    <a:lstStyle/>
                    <a:p>
                      <a:r>
                        <a:rPr lang="en-US" dirty="0"/>
                        <a:t>For Arkansas there are 3.35 person homeless for a population of 10,000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71218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Arkansas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220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5.82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Mississippi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76948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6.91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Kansas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22444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13344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West Virgina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051314"/>
                  </a:ext>
                </a:extLst>
              </a:tr>
              <a:tr h="255319">
                <a:tc>
                  <a:txBody>
                    <a:bodyPr/>
                    <a:lstStyle/>
                    <a:p>
                      <a:r>
                        <a:rPr lang="en-US" dirty="0"/>
                        <a:t>8.45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90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65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2ED85F-7C31-3177-3F20-0C24B638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Climate Change Impact on Homelessness – Less precipitation and higher temperature</a:t>
            </a:r>
          </a:p>
        </p:txBody>
      </p:sp>
      <p:pic>
        <p:nvPicPr>
          <p:cNvPr id="5" name="Picture 5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8B9E937A-3129-B45F-8AE4-7F2510E3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6" y="712815"/>
            <a:ext cx="5763744" cy="3849636"/>
          </a:xfrm>
          <a:prstGeom prst="rect">
            <a:avLst/>
          </a:prstGeom>
        </p:spPr>
      </p:pic>
      <p:pic>
        <p:nvPicPr>
          <p:cNvPr id="4" name="Picture 4" descr="A diagram of a temperature&#10;&#10;Description automatically generated">
            <a:extLst>
              <a:ext uri="{FF2B5EF4-FFF2-40B4-BE49-F238E27FC236}">
                <a16:creationId xmlns:a16="http://schemas.microsoft.com/office/drawing/2014/main" id="{9F968D35-940A-2F8C-2920-D048AE648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318" y="713216"/>
            <a:ext cx="5775510" cy="38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88CE-440A-CCB2-3BF3-F1F9C85C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cs typeface="Calibri Light"/>
              </a:rPr>
              <a:t>Climate Impact</a:t>
            </a:r>
            <a:endParaRPr lang="en-US" sz="5200" kern="1200" dirty="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pic>
        <p:nvPicPr>
          <p:cNvPr id="5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1E150D5-61B9-2A28-BCF4-676D9161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48"/>
          <a:stretch/>
        </p:blipFill>
        <p:spPr>
          <a:xfrm>
            <a:off x="198741" y="1462061"/>
            <a:ext cx="5803323" cy="4838744"/>
          </a:xfrm>
          <a:prstGeom prst="rect">
            <a:avLst/>
          </a:prstGeom>
        </p:spPr>
      </p:pic>
      <p:pic>
        <p:nvPicPr>
          <p:cNvPr id="4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17877CF-84B2-34B2-325B-31B7AF1B5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448"/>
          <a:stretch/>
        </p:blipFill>
        <p:spPr>
          <a:xfrm>
            <a:off x="6189934" y="1456578"/>
            <a:ext cx="5803323" cy="48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Slide Background">
            <a:extLst>
              <a:ext uri="{FF2B5EF4-FFF2-40B4-BE49-F238E27FC236}">
                <a16:creationId xmlns:a16="http://schemas.microsoft.com/office/drawing/2014/main" id="{23C919D2-98BF-4AF0-8F4F-DDD2962F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int">
            <a:extLst>
              <a:ext uri="{FF2B5EF4-FFF2-40B4-BE49-F238E27FC236}">
                <a16:creationId xmlns:a16="http://schemas.microsoft.com/office/drawing/2014/main" id="{941C40EE-2024-463D-95BD-A2AC93BEC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607165"/>
          </a:xfrm>
          <a:prstGeom prst="rect">
            <a:avLst/>
          </a:prstGeom>
          <a:ln>
            <a:noFill/>
          </a:ln>
          <a:effectLst>
            <a:outerShdw blurRad="596900" dist="393700" dir="8820000" sx="90000" sy="90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C713F-2045-E003-38E7-F8039B03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77240"/>
            <a:ext cx="5586695" cy="3270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Economic Impact Low median Income Dollar, high unemployment rate </a:t>
            </a:r>
          </a:p>
        </p:txBody>
      </p:sp>
      <p:pic>
        <p:nvPicPr>
          <p:cNvPr id="3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BB17A4D1-D056-8AB1-05B0-6EF7BF464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1" b="1"/>
          <a:stretch/>
        </p:blipFill>
        <p:spPr>
          <a:xfrm>
            <a:off x="151642" y="3956496"/>
            <a:ext cx="5198166" cy="2904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49D2F-09C7-228A-7E0E-2063FAB7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1" r="2" b="2"/>
          <a:stretch/>
        </p:blipFill>
        <p:spPr>
          <a:xfrm>
            <a:off x="6384796" y="264271"/>
            <a:ext cx="5532487" cy="3882405"/>
          </a:xfrm>
          <a:prstGeom prst="rect">
            <a:avLst/>
          </a:prstGeom>
          <a:effectLst>
            <a:outerShdw blurRad="203200" dist="76200" dir="5580000" sx="90000" sy="9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4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5E040CDC-5EDC-50A8-9C66-09BF88B92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63" b="2"/>
          <a:stretch/>
        </p:blipFill>
        <p:spPr>
          <a:xfrm>
            <a:off x="6510883" y="4199217"/>
            <a:ext cx="5373508" cy="2714736"/>
          </a:xfrm>
          <a:prstGeom prst="rect">
            <a:avLst/>
          </a:prstGeom>
          <a:effectLst>
            <a:outerShdw blurRad="355600" dist="38100" dir="5400000" sx="93000" sy="9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1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BC6C-511F-2EB7-5D35-1A5BFD97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49122" cy="1616203"/>
          </a:xfrm>
        </p:spPr>
        <p:txBody>
          <a:bodyPr anchor="b">
            <a:normAutofit/>
          </a:bodyPr>
          <a:lstStyle/>
          <a:p>
            <a:r>
              <a:rPr lang="en-US" sz="3200">
                <a:cs typeface="Calibri Light"/>
              </a:rPr>
              <a:t>Access to Shelter per Homeless person</a:t>
            </a:r>
          </a:p>
        </p:txBody>
      </p:sp>
      <p:sp>
        <p:nvSpPr>
          <p:cNvPr id="76" name="Content Placeholder 10">
            <a:extLst>
              <a:ext uri="{FF2B5EF4-FFF2-40B4-BE49-F238E27FC236}">
                <a16:creationId xmlns:a16="http://schemas.microsoft.com/office/drawing/2014/main" id="{A7A1ACF2-9B33-D8CD-4654-8DDA7121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49122" cy="3447832"/>
          </a:xfrm>
        </p:spPr>
        <p:txBody>
          <a:bodyPr anchor="t">
            <a:normAutofit/>
          </a:bodyPr>
          <a:lstStyle/>
          <a:p>
            <a:r>
              <a:rPr lang="en-US" sz="2000" dirty="0">
                <a:cs typeface="Calibri"/>
              </a:rPr>
              <a:t>For a range of 3 – 5 homeless person in states like Alaska and Oregon there is 1 shelter available. Most states do not have adequate access to shelters</a:t>
            </a:r>
          </a:p>
        </p:txBody>
      </p:sp>
      <p:pic>
        <p:nvPicPr>
          <p:cNvPr id="6" name="Picture 5" descr="A map of the united states with numbers and text&#10;&#10;Description automatically generated">
            <a:extLst>
              <a:ext uri="{FF2B5EF4-FFF2-40B4-BE49-F238E27FC236}">
                <a16:creationId xmlns:a16="http://schemas.microsoft.com/office/drawing/2014/main" id="{0381729F-5D62-C574-743F-8FF23A9E2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4" r="13724"/>
          <a:stretch/>
        </p:blipFill>
        <p:spPr>
          <a:xfrm>
            <a:off x="5065566" y="10"/>
            <a:ext cx="7032825" cy="510182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4DD35268-6FBE-0BCD-C050-3F804C7C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068597" y="0"/>
            <a:ext cx="123401" cy="3290157"/>
          </a:xfrm>
          <a:prstGeom prst="rect">
            <a:avLst/>
          </a:prstGeom>
          <a:gradFill>
            <a:gsLst>
              <a:gs pos="20000">
                <a:schemeClr val="accent3"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united states with numbers and a number of people in the background&#10;&#10;Description automatically generated">
            <a:extLst>
              <a:ext uri="{FF2B5EF4-FFF2-40B4-BE49-F238E27FC236}">
                <a16:creationId xmlns:a16="http://schemas.microsoft.com/office/drawing/2014/main" id="{66C74617-2350-57AA-9E95-EA8463E2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25" b="-1"/>
          <a:stretch/>
        </p:blipFill>
        <p:spPr>
          <a:xfrm>
            <a:off x="5065566" y="5101838"/>
            <a:ext cx="2352899" cy="1756162"/>
          </a:xfrm>
          <a:prstGeom prst="rect">
            <a:avLst/>
          </a:prstGeom>
        </p:spPr>
      </p:pic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2977BFA9-3FC7-9B05-8705-C6BDE2D78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25" b="-1"/>
          <a:stretch/>
        </p:blipFill>
        <p:spPr>
          <a:xfrm>
            <a:off x="7409472" y="5101838"/>
            <a:ext cx="2352899" cy="1756162"/>
          </a:xfrm>
          <a:prstGeom prst="rect">
            <a:avLst/>
          </a:prstGeom>
        </p:spPr>
      </p:pic>
      <p:pic>
        <p:nvPicPr>
          <p:cNvPr id="7" name="Picture 6" descr="A map of the united states with the number of homeless people in the united states&#10;&#10;Description automatically generated">
            <a:extLst>
              <a:ext uri="{FF2B5EF4-FFF2-40B4-BE49-F238E27FC236}">
                <a16:creationId xmlns:a16="http://schemas.microsoft.com/office/drawing/2014/main" id="{A02AE14B-39FC-89F3-6BE8-5F777D0ED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3" r="18652" b="-1"/>
          <a:stretch/>
        </p:blipFill>
        <p:spPr>
          <a:xfrm>
            <a:off x="9762371" y="5101838"/>
            <a:ext cx="2352899" cy="1756162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3E85085-5390-83A9-2396-021E06F7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E72D198-285A-E9EC-E1A0-31F8CF3CE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831DFC4-DDB5-2721-FD99-03D64F1BD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813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9DF3C-8692-3DA6-94A4-E3AC30F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Best Model  </a:t>
            </a:r>
            <a:r>
              <a:rPr lang="en-US" sz="2200" dirty="0" err="1">
                <a:ea typeface="+mj-lt"/>
                <a:cs typeface="+mj-lt"/>
              </a:rPr>
              <a:t>SGDRegressor</a:t>
            </a:r>
            <a:r>
              <a:rPr lang="en-US" sz="2200" dirty="0">
                <a:ea typeface="+mj-lt"/>
                <a:cs typeface="+mj-lt"/>
              </a:rPr>
              <a:t> ,</a:t>
            </a:r>
            <a:endParaRPr lang="en-US" sz="5400" dirty="0">
              <a:ea typeface="+mj-lt"/>
              <a:cs typeface="+mj-lt"/>
            </a:endParaRP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ontent Placeholder 11">
            <a:extLst>
              <a:ext uri="{FF2B5EF4-FFF2-40B4-BE49-F238E27FC236}">
                <a16:creationId xmlns:a16="http://schemas.microsoft.com/office/drawing/2014/main" id="{A3ACC9DD-36EB-E5E3-4E15-9106E73B2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589571"/>
              </p:ext>
            </p:extLst>
          </p:nvPr>
        </p:nvGraphicFramePr>
        <p:xfrm>
          <a:off x="69951" y="2701142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13D34A0-25AE-1405-1460-30A1BE166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438" y="583497"/>
            <a:ext cx="5110618" cy="2921341"/>
          </a:xfrm>
          <a:prstGeom prst="rect">
            <a:avLst/>
          </a:prstGeom>
        </p:spPr>
      </p:pic>
      <p:pic>
        <p:nvPicPr>
          <p:cNvPr id="7" name="Picture 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EA3346A-35A0-D2FA-DF69-18E57A3C6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546" y="3608951"/>
            <a:ext cx="5141668" cy="2787834"/>
          </a:xfrm>
          <a:prstGeom prst="rect">
            <a:avLst/>
          </a:prstGeom>
        </p:spPr>
      </p:pic>
      <p:pic>
        <p:nvPicPr>
          <p:cNvPr id="3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3148D565-B82A-87BB-39CD-D0087FEC0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004" y="973114"/>
            <a:ext cx="2743200" cy="5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2F32-F2A1-FC19-72EF-5895AA31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>
                <a:cs typeface="Calibri Light"/>
              </a:rPr>
              <a:t>Insights and Factors</a:t>
            </a:r>
            <a:endParaRPr lang="en-US" sz="320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A64E689-B9C6-6107-1FBE-EE3EB9E47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1833033"/>
            <a:ext cx="4544762" cy="43210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cs typeface="Calibri"/>
              </a:rPr>
              <a:t>Some of highest rate of Homelessness occurs in tourist states</a:t>
            </a:r>
          </a:p>
          <a:p>
            <a:pPr lvl="1"/>
            <a:r>
              <a:rPr lang="en-US" sz="1200" dirty="0">
                <a:cs typeface="Calibri"/>
              </a:rPr>
              <a:t>Hawaii</a:t>
            </a:r>
          </a:p>
          <a:p>
            <a:pPr lvl="1"/>
            <a:r>
              <a:rPr lang="en-US" sz="1200" dirty="0">
                <a:cs typeface="Calibri"/>
              </a:rPr>
              <a:t>New York</a:t>
            </a:r>
          </a:p>
          <a:p>
            <a:pPr lvl="1"/>
            <a:r>
              <a:rPr lang="en-US" sz="1200" dirty="0">
                <a:cs typeface="Calibri"/>
              </a:rPr>
              <a:t>Arizona</a:t>
            </a:r>
          </a:p>
          <a:p>
            <a:pPr lvl="1"/>
            <a:r>
              <a:rPr lang="en-US" sz="1200" dirty="0">
                <a:cs typeface="Calibri"/>
              </a:rPr>
              <a:t>Oregon</a:t>
            </a:r>
          </a:p>
          <a:p>
            <a:pPr lvl="1"/>
            <a:r>
              <a:rPr lang="en-US" sz="1200" dirty="0">
                <a:cs typeface="Calibri"/>
              </a:rPr>
              <a:t>California</a:t>
            </a:r>
          </a:p>
          <a:p>
            <a:r>
              <a:rPr lang="en-US" sz="1200" dirty="0">
                <a:ea typeface="+mn-lt"/>
                <a:cs typeface="+mn-lt"/>
              </a:rPr>
              <a:t>Some of lowest rate of Homelessness per state(high precipitation, Mild Temp.)</a:t>
            </a:r>
            <a:endParaRPr lang="en-US" sz="1200" dirty="0">
              <a:cs typeface="Calibri"/>
            </a:endParaRPr>
          </a:p>
          <a:p>
            <a:pPr lvl="1"/>
            <a:r>
              <a:rPr lang="en-US" sz="1200" dirty="0">
                <a:cs typeface="Calibri"/>
              </a:rPr>
              <a:t>Arkansas</a:t>
            </a:r>
          </a:p>
          <a:p>
            <a:pPr lvl="1"/>
            <a:r>
              <a:rPr lang="en-US" sz="1200" dirty="0">
                <a:cs typeface="Calibri"/>
              </a:rPr>
              <a:t>Mississippi</a:t>
            </a:r>
          </a:p>
          <a:p>
            <a:pPr lvl="1"/>
            <a:r>
              <a:rPr lang="en-US" sz="1200" dirty="0">
                <a:cs typeface="Calibri"/>
              </a:rPr>
              <a:t>Kansas</a:t>
            </a:r>
          </a:p>
          <a:p>
            <a:pPr lvl="1"/>
            <a:r>
              <a:rPr lang="en-US" sz="1200" dirty="0">
                <a:cs typeface="Calibri"/>
              </a:rPr>
              <a:t>Virginia</a:t>
            </a:r>
          </a:p>
          <a:p>
            <a:pPr lvl="1"/>
            <a:r>
              <a:rPr lang="en-US" sz="1200" dirty="0">
                <a:cs typeface="Calibri"/>
              </a:rPr>
              <a:t>West Virginia </a:t>
            </a:r>
          </a:p>
          <a:p>
            <a:r>
              <a:rPr lang="en-US" sz="1200" dirty="0">
                <a:cs typeface="Calibri"/>
              </a:rPr>
              <a:t>The less precipitation (snow, rain, </a:t>
            </a:r>
            <a:r>
              <a:rPr lang="en-US" sz="1200" err="1">
                <a:cs typeface="Calibri"/>
              </a:rPr>
              <a:t>etc</a:t>
            </a:r>
            <a:r>
              <a:rPr lang="en-US" sz="1200" dirty="0">
                <a:cs typeface="Calibri"/>
              </a:rPr>
              <a:t>) and more temperature raise</a:t>
            </a:r>
          </a:p>
          <a:p>
            <a:r>
              <a:rPr lang="en-US" sz="1200" dirty="0">
                <a:cs typeface="Calibri"/>
              </a:rPr>
              <a:t>High unemployment</a:t>
            </a:r>
          </a:p>
          <a:p>
            <a:r>
              <a:rPr lang="en-US" sz="1200" dirty="0">
                <a:cs typeface="Calibri"/>
              </a:rPr>
              <a:t>Median Low income</a:t>
            </a:r>
          </a:p>
          <a:p>
            <a:r>
              <a:rPr lang="en-US" sz="1200" dirty="0">
                <a:cs typeface="Calibri"/>
              </a:rPr>
              <a:t>Low Access to Shelters</a:t>
            </a:r>
          </a:p>
          <a:p>
            <a:endParaRPr lang="en-US" sz="1000">
              <a:cs typeface="Calibri"/>
            </a:endParaRPr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81CCF814-D484-88A1-9C73-5DE90987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6" r="20519" b="-1"/>
          <a:stretch/>
        </p:blipFill>
        <p:spPr>
          <a:xfrm>
            <a:off x="6384490" y="771753"/>
            <a:ext cx="4730676" cy="5316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EBB0795-A47E-B562-035D-9239704819B9}"/>
                  </a:ext>
                </a:extLst>
              </p14:cNvPr>
              <p14:cNvContentPartPr/>
              <p14:nvPr/>
            </p14:nvContentPartPr>
            <p14:xfrm>
              <a:off x="3914158" y="3771625"/>
              <a:ext cx="10964" cy="10964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EBB0795-A47E-B562-035D-923970481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558" y="493389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C369322-2DE4-0FEA-E92F-49A19E5A490C}"/>
                  </a:ext>
                </a:extLst>
              </p14:cNvPr>
              <p14:cNvContentPartPr/>
              <p14:nvPr/>
            </p14:nvContentPartPr>
            <p14:xfrm>
              <a:off x="3146676" y="4451395"/>
              <a:ext cx="10964" cy="10964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C369322-2DE4-0FEA-E92F-49A19E5A49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2076" y="1162195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0F1D940-1252-E1C7-B6EC-D83DE3BF7D79}"/>
                  </a:ext>
                </a:extLst>
              </p14:cNvPr>
              <p14:cNvContentPartPr/>
              <p14:nvPr/>
            </p14:nvContentPartPr>
            <p14:xfrm>
              <a:off x="3146676" y="4451395"/>
              <a:ext cx="10964" cy="10964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0F1D940-1252-E1C7-B6EC-D83DE3BF7D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2076" y="1162195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C45AE7E-D79A-F1E6-DFC6-98FFB320C1FE}"/>
                  </a:ext>
                </a:extLst>
              </p14:cNvPr>
              <p14:cNvContentPartPr/>
              <p14:nvPr/>
            </p14:nvContentPartPr>
            <p14:xfrm>
              <a:off x="2313410" y="6260460"/>
              <a:ext cx="10964" cy="10964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C45AE7E-D79A-F1E6-DFC6-98FFB320C1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774" y="2982224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8E15BDF-E467-C846-8C45-0FCBB033A73E}"/>
                  </a:ext>
                </a:extLst>
              </p14:cNvPr>
              <p14:cNvContentPartPr/>
              <p14:nvPr/>
            </p14:nvContentPartPr>
            <p14:xfrm>
              <a:off x="2313410" y="6260460"/>
              <a:ext cx="10964" cy="10964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8E15BDF-E467-C846-8C45-0FCBB033A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774" y="2982224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629812C-779A-3446-574A-AF86E69FE798}"/>
                  </a:ext>
                </a:extLst>
              </p14:cNvPr>
              <p14:cNvContentPartPr/>
              <p14:nvPr/>
            </p14:nvContentPartPr>
            <p14:xfrm>
              <a:off x="2269553" y="6161784"/>
              <a:ext cx="10964" cy="10964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629812C-779A-3446-574A-AF86E69FE7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17" y="2883548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3435E48-9FD7-B13D-B2B4-DC614DD95B07}"/>
                  </a:ext>
                </a:extLst>
              </p14:cNvPr>
              <p14:cNvContentPartPr/>
              <p14:nvPr/>
            </p14:nvContentPartPr>
            <p14:xfrm>
              <a:off x="2269553" y="6161784"/>
              <a:ext cx="10964" cy="10964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3435E48-9FD7-B13D-B2B4-DC614DD95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17" y="2883548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A6B831C-87FC-8DAF-AB70-997F175CEE56}"/>
                  </a:ext>
                </a:extLst>
              </p14:cNvPr>
              <p14:cNvContentPartPr/>
              <p14:nvPr/>
            </p14:nvContentPartPr>
            <p14:xfrm>
              <a:off x="2269553" y="6161784"/>
              <a:ext cx="10964" cy="10964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A6B831C-87FC-8DAF-AB70-997F175CEE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17" y="2883548"/>
                <a:ext cx="3289200" cy="65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BCED3D1-E513-9D56-149B-E8153E7A0997}"/>
                  </a:ext>
                </a:extLst>
              </p14:cNvPr>
              <p14:cNvContentPartPr/>
              <p14:nvPr/>
            </p14:nvContentPartPr>
            <p14:xfrm>
              <a:off x="2269553" y="6161784"/>
              <a:ext cx="10964" cy="10964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BCED3D1-E513-9D56-149B-E8153E7A09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17" y="2883548"/>
                <a:ext cx="3289200" cy="65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01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95953A-7DC0-3F46-6E96-31FBC9B1A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7A3D96-0FAB-1097-EDDA-3FEF83BF3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AB96BF-DFB3-4E65-F857-5FB098087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350EA2-C795-0DD6-A39B-C92018940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AC1597-691C-C2BF-535E-B9DBBAA76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2550A-C121-A61F-B553-66B7F8B1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394" y="360068"/>
            <a:ext cx="3277323" cy="47305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next?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br>
              <a:rPr lang="en-US" sz="3200" dirty="0"/>
            </a:br>
            <a:r>
              <a:rPr lang="en-US" sz="3200" dirty="0">
                <a:solidFill>
                  <a:srgbClr val="FFFFFF"/>
                </a:solidFill>
              </a:rPr>
              <a:t>Graph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Analysis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br>
              <a:rPr lang="en-US" sz="3200" dirty="0">
                <a:cs typeface="Calibri Light"/>
              </a:rPr>
            </a:br>
            <a:r>
              <a:rPr lang="en-US" sz="3200" dirty="0">
                <a:solidFill>
                  <a:srgbClr val="FFFFFF"/>
                </a:solidFill>
                <a:cs typeface="Calibri Light"/>
              </a:rPr>
              <a:t>Revise based on comments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br>
              <a:rPr lang="en-US" sz="3200" dirty="0">
                <a:cs typeface="Calibri Light"/>
              </a:rPr>
            </a:br>
            <a:r>
              <a:rPr lang="en-US" sz="3200" dirty="0">
                <a:solidFill>
                  <a:srgbClr val="FFFFFF"/>
                </a:solidFill>
                <a:cs typeface="Calibri Light"/>
              </a:rPr>
              <a:t>Test other features to see if there is an impact homelessness such as  drinking water, access to health and  crime levels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br>
              <a:rPr lang="en-US" sz="3200" dirty="0"/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4" name="Picture 4" descr="A circular object with numbers and circles&#10;&#10;Description automatically generated">
            <a:extLst>
              <a:ext uri="{FF2B5EF4-FFF2-40B4-BE49-F238E27FC236}">
                <a16:creationId xmlns:a16="http://schemas.microsoft.com/office/drawing/2014/main" id="{90B0803F-7855-AC99-AC64-4EE27846B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76" y="915945"/>
            <a:ext cx="6274979" cy="50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694BD84-0C13-5D73-A7D1-C9CAA7044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F2E14-C35B-90BD-06B9-414774A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Question and Comments</a:t>
            </a:r>
          </a:p>
        </p:txBody>
      </p:sp>
    </p:spTree>
    <p:extLst>
      <p:ext uri="{BB962C8B-B14F-4D97-AF65-F5344CB8AC3E}">
        <p14:creationId xmlns:p14="http://schemas.microsoft.com/office/powerpoint/2010/main" val="374296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AF007-247B-025C-0B53-40322FCF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Features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97B5-A25F-EFE9-1737-614CD5B6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endParaRPr lang="en-US" sz="2000"/>
          </a:p>
          <a:p>
            <a:endParaRPr lang="en-US" sz="2000">
              <a:cs typeface="Calibri" panose="020F0502020204030204"/>
            </a:endParaRPr>
          </a:p>
          <a:p>
            <a:r>
              <a:rPr lang="en" sz="2000" dirty="0">
                <a:latin typeface="Arial"/>
                <a:cs typeface="Arial"/>
              </a:rPr>
              <a:t>An unsheltered homeless person resides in: In a place not meant for human habitation, such as cars, parks, sidewalks, abandoned buildings (on the street). 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r>
              <a:rPr lang="en" sz="2000">
                <a:latin typeface="Arial"/>
                <a:cs typeface="Arial"/>
              </a:rPr>
              <a:t>A sheltered homeless person resides in:  In </a:t>
            </a:r>
            <a:r>
              <a:rPr lang="en" sz="2000" dirty="0">
                <a:latin typeface="Arial"/>
                <a:cs typeface="Arial"/>
              </a:rPr>
              <a:t>an emergency shelter.</a:t>
            </a:r>
            <a:r>
              <a:rPr lang="en" sz="1800" b="1" dirty="0">
                <a:ea typeface="+mn-lt"/>
                <a:cs typeface="+mn-lt"/>
              </a:rPr>
              <a:t> </a:t>
            </a:r>
            <a:r>
              <a:rPr lang="en" sz="1600" b="1" dirty="0">
                <a:ea typeface="+mn-lt"/>
                <a:cs typeface="+mn-lt"/>
              </a:rPr>
              <a:t> </a:t>
            </a:r>
            <a:r>
              <a:rPr lang="en" sz="1100" b="1" dirty="0">
                <a:solidFill>
                  <a:srgbClr val="333333"/>
                </a:solidFill>
                <a:ea typeface="+mn-lt"/>
                <a:cs typeface="+mn-lt"/>
              </a:rPr>
              <a:t> </a:t>
            </a:r>
            <a:endParaRPr lang="en" sz="20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r>
              <a:rPr lang="en" dirty="0">
                <a:solidFill>
                  <a:srgbClr val="333333"/>
                </a:solidFill>
                <a:latin typeface="Calibri"/>
                <a:cs typeface="Calibri"/>
              </a:rPr>
              <a:t>19 Features</a:t>
            </a:r>
          </a:p>
          <a:p>
            <a:r>
              <a:rPr lang="en" dirty="0">
                <a:solidFill>
                  <a:srgbClr val="333333"/>
                </a:solidFill>
                <a:cs typeface="Calibri"/>
              </a:rPr>
              <a:t>5 independent Features</a:t>
            </a:r>
          </a:p>
          <a:p>
            <a:endParaRPr lang="en" dirty="0">
              <a:solidFill>
                <a:srgbClr val="333333"/>
              </a:solidFill>
              <a:cs typeface="Calibri"/>
            </a:endParaRPr>
          </a:p>
          <a:p>
            <a:r>
              <a:rPr lang="en" dirty="0">
                <a:solidFill>
                  <a:srgbClr val="333333"/>
                </a:solidFill>
                <a:cs typeface="Calibri"/>
              </a:rPr>
              <a:t>1 dependent Feature</a:t>
            </a:r>
          </a:p>
          <a:p>
            <a:endParaRPr lang="en" sz="1200" dirty="0">
              <a:solidFill>
                <a:srgbClr val="BDC1C6"/>
              </a:solidFill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Empty street surrounded with buildings">
            <a:extLst>
              <a:ext uri="{FF2B5EF4-FFF2-40B4-BE49-F238E27FC236}">
                <a16:creationId xmlns:a16="http://schemas.microsoft.com/office/drawing/2014/main" id="{6706B1F7-967C-0C61-CDE6-88B395B84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9" r="11098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9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29896-09D8-F0A4-24C9-F62303E7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Gathered From Data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3925E8-4052-3F08-AC6A-A53CAE88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518" y="462949"/>
            <a:ext cx="7515630" cy="5429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62AB437-F69B-3DA9-D5AA-4C578CF90050}"/>
                  </a:ext>
                </a:extLst>
              </p14:cNvPr>
              <p14:cNvContentPartPr/>
              <p14:nvPr/>
            </p14:nvContentPartPr>
            <p14:xfrm>
              <a:off x="5396913" y="3890460"/>
              <a:ext cx="377247" cy="1932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62AB437-F69B-3DA9-D5AA-4C578CF9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2969" y="3785386"/>
                <a:ext cx="484775" cy="22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B56758-B238-E1FA-52DA-535A07317CCE}"/>
                  </a:ext>
                </a:extLst>
              </p14:cNvPr>
              <p14:cNvContentPartPr/>
              <p14:nvPr/>
            </p14:nvContentPartPr>
            <p14:xfrm>
              <a:off x="5633390" y="3814733"/>
              <a:ext cx="405814" cy="987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B56758-B238-E1FA-52DA-535A07317C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9425" y="3708897"/>
                <a:ext cx="513383" cy="221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64A516-C551-1BEC-18A9-02470FE63C52}"/>
                  </a:ext>
                </a:extLst>
              </p14:cNvPr>
              <p14:cNvContentPartPr/>
              <p14:nvPr/>
            </p14:nvContentPartPr>
            <p14:xfrm>
              <a:off x="5708952" y="3161590"/>
              <a:ext cx="500637" cy="193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64A516-C551-1BEC-18A9-02470FE63C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5364" y="3056143"/>
                <a:ext cx="608173" cy="229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B74E5E-13A7-6FA2-7545-A7586E30FEB9}"/>
                  </a:ext>
                </a:extLst>
              </p14:cNvPr>
              <p14:cNvContentPartPr/>
              <p14:nvPr/>
            </p14:nvContentPartPr>
            <p14:xfrm>
              <a:off x="5450045" y="3146675"/>
              <a:ext cx="700774" cy="1126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B74E5E-13A7-6FA2-7545-A7586E30FE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6444" y="3041455"/>
                <a:ext cx="808336" cy="222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3CCC17-E4F1-4B35-8B97-82A6C830C91D}"/>
                  </a:ext>
                </a:extLst>
              </p14:cNvPr>
              <p14:cNvContentPartPr/>
              <p14:nvPr/>
            </p14:nvContentPartPr>
            <p14:xfrm>
              <a:off x="3772844" y="3135195"/>
              <a:ext cx="2421831" cy="3340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3CCC17-E4F1-4B35-8B97-82A6C830C9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8850" y="3028574"/>
                <a:ext cx="2529460" cy="246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359E04-25D9-0F39-2BA9-70F9EA2BFFDF}"/>
                  </a:ext>
                </a:extLst>
              </p14:cNvPr>
              <p14:cNvContentPartPr/>
              <p14:nvPr/>
            </p14:nvContentPartPr>
            <p14:xfrm>
              <a:off x="3805737" y="3771070"/>
              <a:ext cx="2180622" cy="5593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359E04-25D9-0F39-2BA9-70F9EA2BFF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2103" y="3663867"/>
                <a:ext cx="2288249" cy="270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10F99-DD4F-3DB9-5921-5F3650E6D0C3}"/>
                  </a:ext>
                </a:extLst>
              </p14:cNvPr>
              <p14:cNvContentPartPr/>
              <p14:nvPr/>
            </p14:nvContentPartPr>
            <p14:xfrm>
              <a:off x="3773468" y="3851954"/>
              <a:ext cx="2004574" cy="10605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10F99-DD4F-3DB9-5921-5F3650E6D0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9835" y="3744820"/>
                <a:ext cx="2112200" cy="3206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1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4107-1987-B259-C73E-E4FEE0B1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Features with less than  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P-Value </a:t>
            </a:r>
            <a:r>
              <a:rPr lang="en-US" sz="2600" dirty="0">
                <a:solidFill>
                  <a:schemeClr val="bg1"/>
                </a:solidFill>
              </a:rPr>
              <a:t>of  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0.05</a:t>
            </a:r>
            <a:r>
              <a:rPr lang="en-US" sz="2600" dirty="0">
                <a:solidFill>
                  <a:schemeClr val="bg1"/>
                </a:solidFill>
              </a:rPr>
              <a:t> were selected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graph with blue and white text">
            <a:extLst>
              <a:ext uri="{FF2B5EF4-FFF2-40B4-BE49-F238E27FC236}">
                <a16:creationId xmlns:a16="http://schemas.microsoft.com/office/drawing/2014/main" id="{75123D02-8B89-048E-950E-53100CEBE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0"/>
          <a:stretch/>
        </p:blipFill>
        <p:spPr>
          <a:xfrm>
            <a:off x="4038600" y="1405624"/>
            <a:ext cx="7188199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7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24AE3-B46B-23DB-A184-521A5AB1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 of importance </a:t>
            </a:r>
            <a:r>
              <a:rPr lang="en-US" sz="2200" dirty="0">
                <a:solidFill>
                  <a:srgbClr val="FFFFFF"/>
                </a:solidFill>
              </a:rPr>
              <a:t> 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higher the score the more significant</a:t>
            </a:r>
            <a:br>
              <a:rPr lang="en-US" sz="2200" kern="1200" dirty="0"/>
            </a:br>
            <a:endParaRPr lang="en-US" sz="2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graph with blue rectangles and text&#10;&#10;Description automatically generated">
            <a:extLst>
              <a:ext uri="{FF2B5EF4-FFF2-40B4-BE49-F238E27FC236}">
                <a16:creationId xmlns:a16="http://schemas.microsoft.com/office/drawing/2014/main" id="{9AD7C21A-FE66-17EB-FEBB-1B415B70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86492"/>
            <a:ext cx="7188199" cy="38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0AC4E-E0C3-D95D-51CC-878F46C7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80" y="1879554"/>
            <a:ext cx="2683720" cy="2634969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Vif </a:t>
            </a:r>
            <a:r>
              <a:rPr lang="en-US" sz="2500" dirty="0">
                <a:solidFill>
                  <a:srgbClr val="FFFFFF"/>
                </a:solidFill>
              </a:rPr>
              <a:t>= 1   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 correlated</a:t>
            </a:r>
            <a:br>
              <a:rPr lang="en-US" sz="2500" kern="1200" dirty="0">
                <a:solidFill>
                  <a:srgbClr val="FFFFFF"/>
                </a:solidFill>
                <a:cs typeface="Calibri Light"/>
              </a:rPr>
            </a:br>
            <a:br>
              <a:rPr lang="en-US" sz="2500" dirty="0"/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Vif 1 &lt; 5 moderately correlated</a:t>
            </a:r>
            <a:br>
              <a:rPr lang="en-US" sz="2500" kern="1200" dirty="0">
                <a:solidFill>
                  <a:srgbClr val="FFFFFF"/>
                </a:solidFill>
                <a:cs typeface="Calibri Light"/>
              </a:rPr>
            </a:br>
            <a:br>
              <a:rPr lang="en-US" sz="2500" dirty="0"/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Vif 5 &gt; correlated 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59D118B-3C38-7A68-0696-D8BA0B5EB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971" y="599321"/>
            <a:ext cx="7646857" cy="55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D468A-AF9B-F80C-92B3-388F0813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1067682"/>
            <a:ext cx="2880828" cy="477133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Positive: 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Dollar Amount, </a:t>
            </a:r>
            <a:r>
              <a:rPr lang="en-US" sz="1900" dirty="0">
                <a:solidFill>
                  <a:srgbClr val="FFFFFF"/>
                </a:solidFill>
              </a:rPr>
              <a:t>Unemployment</a:t>
            </a:r>
            <a:r>
              <a:rPr lang="en-US" sz="1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Sheltered </a:t>
            </a:r>
            <a:br>
              <a:rPr lang="en-US" sz="1900" dirty="0">
                <a:solidFill>
                  <a:srgbClr val="FFFFFF"/>
                </a:solidFill>
              </a:rPr>
            </a:b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r>
              <a:rPr lang="en-US" sz="2000" b="1" dirty="0">
                <a:solidFill>
                  <a:srgbClr val="FFFFFF"/>
                </a:solidFill>
                <a:cs typeface="Calibri Light"/>
              </a:rPr>
              <a:t>Negative:</a:t>
            </a:r>
            <a:br>
              <a:rPr lang="en-US" sz="1900" dirty="0">
                <a:solidFill>
                  <a:srgbClr val="FFFFFF"/>
                </a:solidFill>
                <a:cs typeface="Calibri Light"/>
              </a:rPr>
            </a:br>
            <a:r>
              <a:rPr lang="en-US" sz="1900" dirty="0">
                <a:solidFill>
                  <a:srgbClr val="FFFFFF"/>
                </a:solidFill>
                <a:cs typeface="Calibri Light"/>
              </a:rPr>
              <a:t>Weather, Precipitation 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638DC1-3918-C140-B082-B602C9BA9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2364" y="467208"/>
            <a:ext cx="574587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4FC69A4D-7ACF-5AF9-F9D4-5B51DC7D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dirty="0">
                <a:cs typeface="Calibri Light"/>
              </a:rPr>
              <a:t>Numeric Correlation</a:t>
            </a:r>
            <a:endParaRPr 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889EB85-B8E1-EE78-6B2E-5EA30233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249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49" name="Straight Connector 4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C04EECAA-5C09-5B82-300D-45BE7168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Weather</a:t>
            </a:r>
          </a:p>
          <a:p>
            <a:r>
              <a:rPr lang="en-US" sz="2000" dirty="0">
                <a:cs typeface="Calibri"/>
              </a:rPr>
              <a:t>Accessibility </a:t>
            </a:r>
          </a:p>
          <a:p>
            <a:r>
              <a:rPr lang="en-US" sz="2000" dirty="0">
                <a:cs typeface="Calibri"/>
              </a:rPr>
              <a:t>Economic</a:t>
            </a: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91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EBE85-D7BD-CBA5-6F2E-4E87A72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Not enough Shelters &amp; High unemployment has impact on Higher Homelessness</a:t>
            </a:r>
          </a:p>
        </p:txBody>
      </p:sp>
      <p:pic>
        <p:nvPicPr>
          <p:cNvPr id="4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B86D37E-9583-B3FD-9450-C5A72B25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92" y="124541"/>
            <a:ext cx="4997064" cy="4543766"/>
          </a:xfrm>
          <a:prstGeom prst="rect">
            <a:avLst/>
          </a:prstGeom>
        </p:spPr>
      </p:pic>
      <p:pic>
        <p:nvPicPr>
          <p:cNvPr id="5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C9270044-9882-4E7E-C6A4-DA8A8E30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50" y="127864"/>
            <a:ext cx="6131840" cy="45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 Homeless Population in 2016</vt:lpstr>
      <vt:lpstr>Features</vt:lpstr>
      <vt:lpstr>Features Gathered From Data</vt:lpstr>
      <vt:lpstr>Features with less than  P-Value of  0.05 were selected</vt:lpstr>
      <vt:lpstr>Order of importance  The higher the score the more significant </vt:lpstr>
      <vt:lpstr>Vif = 1   not correlated  Vif 1 &lt; 5 moderately correlated  Vif 5 &gt; correlated </vt:lpstr>
      <vt:lpstr>Positive:  Dollar Amount, Unemployment, Sheltered     Negative: Weather, Precipitation </vt:lpstr>
      <vt:lpstr>Numeric Correlation</vt:lpstr>
      <vt:lpstr>Not enough Shelters &amp; High unemployment has impact on Higher Homelessness</vt:lpstr>
      <vt:lpstr> Top States with Highest rate of homelessness     </vt:lpstr>
      <vt:lpstr>Top States with Lowest rate of homelessness</vt:lpstr>
      <vt:lpstr>Climate Change Impact on Homelessness – Less precipitation and higher temperature</vt:lpstr>
      <vt:lpstr>Climate Impact</vt:lpstr>
      <vt:lpstr>Economic Impact Low median Income Dollar, high unemployment rate </vt:lpstr>
      <vt:lpstr>Access to Shelter per Homeless person</vt:lpstr>
      <vt:lpstr>Best Model  SGDRegressor ,</vt:lpstr>
      <vt:lpstr>Insights and Factors</vt:lpstr>
      <vt:lpstr>What is next?  Graph Analysis  Revise based on comments  Test other features to see if there is an impact homelessness such as  drinking water, access to health and  crime levels   </vt:lpstr>
      <vt:lpstr>Question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895</cp:revision>
  <dcterms:created xsi:type="dcterms:W3CDTF">2023-08-08T03:37:26Z</dcterms:created>
  <dcterms:modified xsi:type="dcterms:W3CDTF">2023-08-19T08:57:55Z</dcterms:modified>
</cp:coreProperties>
</file>